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Lst>
  <p:sldSz cy="6858000" cx="9144000"/>
  <p:notesSz cx="7315200" cy="9601200"/>
  <p:embeddedFontLst>
    <p:embeddedFont>
      <p:font typeface="Helvetica Neue"/>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5B72581-F3F9-4D7F-8FFB-8052050ABC27}">
  <a:tblStyle styleId="{D5B72581-F3F9-4D7F-8FFB-8052050ABC2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1490CBD7-F34B-4CD4-A0D0-4D22D12BDBA2}" styleName="Table_1">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rgbClr val="FFFFFF"/>
      </a:tcTxStyle>
      <a:tcStyle>
        <a:fill>
          <a:solidFill>
            <a:srgbClr val="4F81BD"/>
          </a:solidFill>
        </a:fill>
      </a:tcStyle>
    </a:lastCol>
    <a:firstCol>
      <a:tcTxStyle b="on" i="off">
        <a:font>
          <a:latin typeface="Calibri"/>
          <a:ea typeface="Calibri"/>
          <a:cs typeface="Calibri"/>
        </a:font>
        <a:srgbClr val="FFFFFF"/>
      </a:tcTxStyle>
      <a:tcStyle>
        <a:fill>
          <a:solidFill>
            <a:srgbClr val="4F81BD"/>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F81BD"/>
          </a:solidFill>
        </a:fill>
      </a:tcStyle>
    </a:lastRow>
    <a:seCell>
      <a:tcTxStyle/>
    </a:seCell>
    <a:swCell>
      <a:tcTxStyle/>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F81BD"/>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schemas.openxmlformats.org/officeDocument/2006/relationships/font" Target="fonts/HelveticaNeue-bold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HelveticaNeue-regular.fntdata"/><Relationship Id="rId82" Type="http://schemas.openxmlformats.org/officeDocument/2006/relationships/font" Target="fonts/HelveticaNeue-italic.fntdata"/><Relationship Id="rId81" Type="http://schemas.openxmlformats.org/officeDocument/2006/relationships/font" Target="fonts/HelveticaNeue-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69920" cy="48006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143587" y="0"/>
            <a:ext cx="3169920" cy="480060"/>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520" y="4560570"/>
            <a:ext cx="5852160" cy="432054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19474"/>
            <a:ext cx="3169920" cy="48006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1f8505f1fb_0_22: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f8505f1fb_0_22: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f8505f1fb_0_22:notes"/>
          <p:cNvSpPr txBox="1"/>
          <p:nvPr>
            <p:ph idx="12" type="sldNum"/>
          </p:nvPr>
        </p:nvSpPr>
        <p:spPr>
          <a:xfrm>
            <a:off x="4143587" y="9119474"/>
            <a:ext cx="3169800" cy="4800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16: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x86 fell victim to the “early trend” -- every time we want to do something complicated, let’s just implement it directly in the hardware! Downsides…</a:t>
            </a:r>
            <a:endParaRPr/>
          </a:p>
          <a:p>
            <a:pPr indent="0" lvl="0" marL="0" rtl="0" algn="l">
              <a:spcBef>
                <a:spcPts val="0"/>
              </a:spcBef>
              <a:spcAft>
                <a:spcPts val="0"/>
              </a:spcAft>
              <a:buNone/>
            </a:pPr>
            <a:r>
              <a:rPr lang="en-US"/>
              <a:t>no one person can know the whole things</a:t>
            </a:r>
            <a:endParaRPr/>
          </a:p>
          <a:p>
            <a:pPr indent="0" lvl="0" marL="0" rtl="0" algn="l">
              <a:spcBef>
                <a:spcPts val="0"/>
              </a:spcBef>
              <a:spcAft>
                <a:spcPts val="0"/>
              </a:spcAft>
              <a:buNone/>
            </a:pPr>
            <a:r>
              <a:rPr lang="en-US"/>
              <a:t>WHAT’S THE RULE ABOUT ASSEMBLY LANGUAGE?</a:t>
            </a:r>
            <a:endParaRPr/>
          </a:p>
        </p:txBody>
      </p:sp>
      <p:sp>
        <p:nvSpPr>
          <p:cNvPr id="317" name="Google Shape;317;p1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1f84aabed1_0_10: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g1f84aabed1_0_10:notes"/>
          <p:cNvSpPr txBox="1"/>
          <p:nvPr>
            <p:ph idx="1" type="body"/>
          </p:nvPr>
        </p:nvSpPr>
        <p:spPr>
          <a:xfrm>
            <a:off x="731520" y="4560570"/>
            <a:ext cx="5852100" cy="43206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lang="en-US"/>
              <a:t>MIPS and ARM both RISC. We’ll pick MIPS because it came out in Patterson and Hennesey first and because it’s free. However, next semester switching to a language named after the concept of Reduced Instruction Set Computing: RISC-V!</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ARM stands for Advanced RISC Machine</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MIPS was originally an acronym for Microprocessor without Interlocked Pipeline Stages.  Developed by MIPS Technologies (formerly MIPS Computer Systems, Inc.).</a:t>
            </a:r>
            <a:endParaRPr b="0" i="0" sz="1200" u="none" cap="none" strike="noStrike">
              <a:solidFill>
                <a:schemeClr val="dk1"/>
              </a:solidFill>
              <a:latin typeface="Calibri"/>
              <a:ea typeface="Calibri"/>
              <a:cs typeface="Calibri"/>
              <a:sym typeface="Calibri"/>
            </a:endParaRPr>
          </a:p>
        </p:txBody>
      </p:sp>
      <p:sp>
        <p:nvSpPr>
          <p:cNvPr id="327" name="Google Shape;327;g1f84aabed1_0_10:notes"/>
          <p:cNvSpPr txBox="1"/>
          <p:nvPr>
            <p:ph idx="12" type="sldNum"/>
          </p:nvPr>
        </p:nvSpPr>
        <p:spPr>
          <a:xfrm>
            <a:off x="4143587" y="9119474"/>
            <a:ext cx="3169800" cy="48000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328" name="Google Shape;328;g1f84aabed1_0_10:notes"/>
          <p:cNvSpPr txBox="1"/>
          <p:nvPr>
            <p:ph idx="10" type="dt"/>
          </p:nvPr>
        </p:nvSpPr>
        <p:spPr>
          <a:xfrm>
            <a:off x="4143587" y="0"/>
            <a:ext cx="3169800" cy="48000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1f84aabed1_0_29: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f84aabed1_0_29: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1f84aabed1_0_29:notes"/>
          <p:cNvSpPr txBox="1"/>
          <p:nvPr>
            <p:ph idx="12" type="sldNum"/>
          </p:nvPr>
        </p:nvSpPr>
        <p:spPr>
          <a:xfrm>
            <a:off x="4143587" y="9119474"/>
            <a:ext cx="3169800" cy="4800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1f84aabed1_0_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f84aabed1_0_1: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it’s extreme -- we get “One Instruction Set Computing”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b the parameters of your condition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best things come from a BALANCE.</a:t>
            </a:r>
            <a:endParaRPr/>
          </a:p>
        </p:txBody>
      </p:sp>
      <p:sp>
        <p:nvSpPr>
          <p:cNvPr id="356" name="Google Shape;356;g1f84aabed1_0_1:notes"/>
          <p:cNvSpPr txBox="1"/>
          <p:nvPr>
            <p:ph idx="12" type="sldNum"/>
          </p:nvPr>
        </p:nvSpPr>
        <p:spPr>
          <a:xfrm>
            <a:off x="4143587" y="9119474"/>
            <a:ext cx="3169800" cy="4800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1f84aabed1_0_38: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f84aabed1_0_38: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Don’t fear -- while there are manuals for MIPS that are hundreds of pages long, most of what you need to know can be summarized on one double-sided green piece of paper (inside your P&amp;H)</a:t>
            </a:r>
            <a:endParaRPr/>
          </a:p>
        </p:txBody>
      </p:sp>
      <p:sp>
        <p:nvSpPr>
          <p:cNvPr id="364" name="Google Shape;364;g1f84aabed1_0_38:notes"/>
          <p:cNvSpPr txBox="1"/>
          <p:nvPr>
            <p:ph idx="12" type="sldNum"/>
          </p:nvPr>
        </p:nvSpPr>
        <p:spPr>
          <a:xfrm>
            <a:off x="4143587" y="9119474"/>
            <a:ext cx="3169800" cy="4800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1f84aabed1_0_52: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f84aabed1_0_52: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memory is slow, partially because it’s big so it takes a while to interact with, and partially because it’s big, so we build it a little more cheaply. Want to fix that by building better, more expensive hardware to house variables. </a:t>
            </a:r>
            <a:r>
              <a:rPr b="1" i="1" lang="en-US"/>
              <a:t>But how many will you need?!?!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Hardware -- it’s physical, so it’s there or it’s not. You are a programmer, not God -- you can’t just say “let there be another variable!” or “let there be another register!” and have it appear. Must pick some number.</a:t>
            </a:r>
            <a:endParaRPr/>
          </a:p>
        </p:txBody>
      </p:sp>
      <p:sp>
        <p:nvSpPr>
          <p:cNvPr id="377" name="Google Shape;377;g1f84aabed1_0_52:notes"/>
          <p:cNvSpPr txBox="1"/>
          <p:nvPr>
            <p:ph idx="12" type="sldNum"/>
          </p:nvPr>
        </p:nvSpPr>
        <p:spPr>
          <a:xfrm>
            <a:off x="4143587" y="9119474"/>
            <a:ext cx="3169800" cy="4800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49: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2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25: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word = group of 32 bits (like how byte = group of 8 bits)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For the sake of comparison, ARM uses 16 registers.</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a:t>How many bytes is a word?</a:t>
            </a:r>
            <a:endParaRPr/>
          </a:p>
          <a:p>
            <a:pPr indent="0" lvl="0" marL="0" marR="0" rtl="0" algn="l">
              <a:spcBef>
                <a:spcPts val="0"/>
              </a:spcBef>
              <a:spcAft>
                <a:spcPts val="0"/>
              </a:spcAft>
              <a:buNone/>
            </a:pPr>
            <a:r>
              <a:rPr lang="en-US"/>
              <a:t>what if we need more variables than that?!</a:t>
            </a:r>
            <a:endParaRPr/>
          </a:p>
        </p:txBody>
      </p:sp>
      <p:sp>
        <p:nvSpPr>
          <p:cNvPr id="395" name="Google Shape;395;p25: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396" name="Google Shape;396;p25: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2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27: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Both the book and the a quick Google search do not provide a sufficient explanation for why $t8 and $t9 are separated from the other temporary registers.</a:t>
            </a:r>
            <a:endParaRPr b="0" i="0" sz="1200" u="none" cap="none" strike="noStrike">
              <a:solidFill>
                <a:schemeClr val="dk1"/>
              </a:solidFill>
              <a:latin typeface="Calibri"/>
              <a:ea typeface="Calibri"/>
              <a:cs typeface="Calibri"/>
              <a:sym typeface="Calibri"/>
            </a:endParaRPr>
          </a:p>
        </p:txBody>
      </p:sp>
      <p:sp>
        <p:nvSpPr>
          <p:cNvPr id="418" name="Google Shape;418;p27: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419" name="Google Shape;419;p27: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2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23: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Registers visible to compiler (or MIPS programmer).</a:t>
            </a:r>
            <a:endParaRPr b="0" i="0" sz="1200" u="none" cap="none" strike="noStrike">
              <a:solidFill>
                <a:schemeClr val="dk1"/>
              </a:solidFill>
              <a:latin typeface="Calibri"/>
              <a:ea typeface="Calibri"/>
              <a:cs typeface="Calibri"/>
              <a:sym typeface="Calibri"/>
            </a:endParaRPr>
          </a:p>
        </p:txBody>
      </p:sp>
      <p:sp>
        <p:nvSpPr>
          <p:cNvPr id="429" name="Google Shape;429;p23: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430" name="Google Shape;430;p23: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1f84aabed1_0_46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f84aabed1_0_465: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1f84aabed1_0_465:notes"/>
          <p:cNvSpPr txBox="1"/>
          <p:nvPr>
            <p:ph idx="12" type="sldNum"/>
          </p:nvPr>
        </p:nvSpPr>
        <p:spPr>
          <a:xfrm>
            <a:off x="4143587" y="9119474"/>
            <a:ext cx="3169800" cy="4800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p2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p21: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That is, any computer, no matter how primitive or advance, can be divided into five parts: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1)  The input devices bring the data from the outside world into the computer.</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2)  These data are kept in the computer’s memory until...</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3)  The datapath request and process them.</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4)  The operation of the datapath is controlled by the computer’s controller.</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All the work done by the computer will NOT do us any good unless we can get the data back to the outside world, so…</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5)  Getting the data back to the outside world is the job of the output devices.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most COMMON way to connect these 5 components together is to use a network of busses.</a:t>
            </a:r>
            <a:endParaRPr/>
          </a:p>
        </p:txBody>
      </p:sp>
      <p:sp>
        <p:nvSpPr>
          <p:cNvPr id="440" name="Google Shape;440;p21: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441" name="Google Shape;441;p21: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30: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p42: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2: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p33: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p34: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p35: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1f84aabed1_0_86: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g1f84aabed1_0_86:notes"/>
          <p:cNvSpPr txBox="1"/>
          <p:nvPr>
            <p:ph idx="1" type="body"/>
          </p:nvPr>
        </p:nvSpPr>
        <p:spPr>
          <a:xfrm>
            <a:off x="731520" y="4560570"/>
            <a:ext cx="5852100" cy="43206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add $so, $s1, $s2</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add $t0, $s3, $s4</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sub $s0, $s0, $t0</a:t>
            </a:r>
            <a:endParaRPr b="0" i="0" sz="1200" u="none" cap="none" strike="noStrike">
              <a:solidFill>
                <a:schemeClr val="dk1"/>
              </a:solidFill>
              <a:latin typeface="Calibri"/>
              <a:ea typeface="Calibri"/>
              <a:cs typeface="Calibri"/>
              <a:sym typeface="Calibri"/>
            </a:endParaRPr>
          </a:p>
        </p:txBody>
      </p:sp>
      <p:sp>
        <p:nvSpPr>
          <p:cNvPr id="512" name="Google Shape;512;g1f84aabed1_0_86:notes"/>
          <p:cNvSpPr txBox="1"/>
          <p:nvPr>
            <p:ph idx="12" type="sldNum"/>
          </p:nvPr>
        </p:nvSpPr>
        <p:spPr>
          <a:xfrm>
            <a:off x="4143587" y="9119474"/>
            <a:ext cx="3169800" cy="48000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513" name="Google Shape;513;g1f84aabed1_0_86:notes"/>
          <p:cNvSpPr txBox="1"/>
          <p:nvPr>
            <p:ph idx="10" type="dt"/>
          </p:nvPr>
        </p:nvSpPr>
        <p:spPr>
          <a:xfrm>
            <a:off x="4143587" y="0"/>
            <a:ext cx="3169800" cy="48000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1f84aabed1_0_368: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1f84aabed1_0_368: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p38: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1f84aabed1_0_376: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1f84aabed1_0_376: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4: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6" name="Google Shape;206;p4: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207" name="Google Shape;207;p4: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p39: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1f84aabed1_0_384: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g1f84aabed1_0_38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p4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p40: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Goal of RISC is to minimize instruction set.  subi dst, src, imm = addi dst, src, -imm.</a:t>
            </a:r>
            <a:endParaRPr b="0" i="0" sz="1200" u="none" cap="none" strike="noStrike">
              <a:solidFill>
                <a:schemeClr val="dk1"/>
              </a:solidFill>
              <a:latin typeface="Calibri"/>
              <a:ea typeface="Calibri"/>
              <a:cs typeface="Calibri"/>
              <a:sym typeface="Calibri"/>
            </a:endParaRPr>
          </a:p>
        </p:txBody>
      </p:sp>
      <p:sp>
        <p:nvSpPr>
          <p:cNvPr id="575" name="Google Shape;575;p40: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576" name="Google Shape;576;p40: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1f84aabed1_0_415: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1f84aabed1_0_41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1f84aabed1_0_333: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If you are using the registers as unsigned integers, should you use add?</a:t>
            </a:r>
            <a:endParaRPr/>
          </a:p>
        </p:txBody>
      </p:sp>
      <p:sp>
        <p:nvSpPr>
          <p:cNvPr id="594" name="Google Shape;594;g1f84aabed1_0_33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1f84aabed1_0_408: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f84aabed1_0_408: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1f84aabed1_0_408:notes"/>
          <p:cNvSpPr txBox="1"/>
          <p:nvPr>
            <p:ph idx="12" type="sldNum"/>
          </p:nvPr>
        </p:nvSpPr>
        <p:spPr>
          <a:xfrm>
            <a:off x="4143587" y="9119474"/>
            <a:ext cx="3169800" cy="4800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1f84aabed1_0_392: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1f84aabed1_0_392: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p4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p43: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That is, any computer, no matter how primitive or advance, can be divided into five parts: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1)  The input devices bring the data from the outside world into the computer.</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2)  These data are kept in the computer’s memory until...</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3)  The datapath request and process them.</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4)  The operation of the datapath is controlled by the computer’s controller.</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All the work done by the computer will NOT do us any good unless we can get the data back to the outside world, so…</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5)  Getting the data back to the outside world is the job of the output devices.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most COMMON way to connect these 5 components together is to use a network of busses.</a:t>
            </a:r>
            <a:endParaRPr/>
          </a:p>
        </p:txBody>
      </p:sp>
      <p:sp>
        <p:nvSpPr>
          <p:cNvPr id="636" name="Google Shape;636;p43: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637" name="Google Shape;637;p43: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p45: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p46: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7: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6" name="Google Shape;216;p7: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217" name="Google Shape;217;p7: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p47: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p48: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p50: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p5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2" name="Google Shape;752;p52: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b="0" i="0" sz="1300" u="none" cap="none" strike="noStrike">
              <a:solidFill>
                <a:schemeClr val="folHlink"/>
              </a:solidFill>
              <a:latin typeface="Calibri"/>
              <a:ea typeface="Calibri"/>
              <a:cs typeface="Calibri"/>
              <a:sym typeface="Calibri"/>
            </a:endParaRPr>
          </a:p>
        </p:txBody>
      </p:sp>
      <p:sp>
        <p:nvSpPr>
          <p:cNvPr id="753" name="Google Shape;753;p52: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rgbClr val="000000"/>
                </a:solidFill>
                <a:latin typeface="Calibri"/>
                <a:ea typeface="Calibri"/>
                <a:cs typeface="Calibri"/>
                <a:sym typeface="Calibri"/>
              </a:rPr>
              <a:t>‹#›</a:t>
            </a:fld>
            <a:endParaRPr sz="1300">
              <a:solidFill>
                <a:srgbClr val="000000"/>
              </a:solidFill>
              <a:latin typeface="Calibri"/>
              <a:ea typeface="Calibri"/>
              <a:cs typeface="Calibri"/>
              <a:sym typeface="Calibri"/>
            </a:endParaRPr>
          </a:p>
        </p:txBody>
      </p:sp>
      <p:sp>
        <p:nvSpPr>
          <p:cNvPr id="754" name="Google Shape;754;p52: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p58: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1f84aabed1_0_400: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g1f84aabed1_0_400: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p60: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p61: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p63: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p64: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4aabed1_0_10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26" name="Google Shape;226;g1f84aabed1_0_103:notes"/>
          <p:cNvSpPr txBox="1"/>
          <p:nvPr>
            <p:ph idx="1" type="body"/>
          </p:nvPr>
        </p:nvSpPr>
        <p:spPr>
          <a:xfrm>
            <a:off x="731520" y="4560570"/>
            <a:ext cx="5852100" cy="43206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Beyond Stack Read or Write (BSR, BSW) :</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If the address of a local variable in a function is directly or indirectly stored in a global variable, in a heap memory location, or somewhere in the stack frame of an ancestor function in the call chain, upon returning from the function, it becomes a stack dangling pointer. When a stack dangling pointer is de-referenced to read from or write to the memory location, it accesses memory outside of the current stack boundaries, and Purify reports a BSR or BSW error. Uninitialized pointer variables or incorrect pointer arithmetic can also result in BSR or BSW errors.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the example in Listing 7, the append method returns the address of a local variable. Upon returning from that method, the stack frame for the method is freed, and stack boundry shrinks. Now the returned pointer would be outside the stack bounds. If you use that pointer, Purify will report a BSR or BSW error. In the example, you would expect append("IBM ", append("Rational ", "Purify")) to return "IBM Rational Purify", but it returns garbage manifesting BSR and BSW errors.</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Maybe think of a better more clear concise example</a:t>
            </a:r>
            <a:endParaRPr/>
          </a:p>
        </p:txBody>
      </p:sp>
      <p:sp>
        <p:nvSpPr>
          <p:cNvPr id="227" name="Google Shape;227;g1f84aabed1_0_103:notes"/>
          <p:cNvSpPr txBox="1"/>
          <p:nvPr>
            <p:ph idx="10" type="dt"/>
          </p:nvPr>
        </p:nvSpPr>
        <p:spPr>
          <a:xfrm>
            <a:off x="4143587" y="0"/>
            <a:ext cx="3169800" cy="48000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1f84aabed1_0_442: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f84aabed1_0_442: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g1f84aabed1_0_442:notes"/>
          <p:cNvSpPr txBox="1"/>
          <p:nvPr>
            <p:ph idx="12" type="sldNum"/>
          </p:nvPr>
        </p:nvSpPr>
        <p:spPr>
          <a:xfrm>
            <a:off x="4143587" y="9119474"/>
            <a:ext cx="3169800" cy="4800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1f84aabed1_0_452: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1f84aabed1_0_452: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p6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 name="Google Shape;863;p65: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When you reach the end of a loop, use a conditional branch instruction to decide whether to jump to the start of the loop or not.</a:t>
            </a:r>
            <a:endParaRPr b="0" i="0" sz="1200" u="none" cap="none" strike="noStrike">
              <a:solidFill>
                <a:schemeClr val="dk1"/>
              </a:solidFill>
              <a:latin typeface="Calibri"/>
              <a:ea typeface="Calibri"/>
              <a:cs typeface="Calibri"/>
              <a:sym typeface="Calibri"/>
            </a:endParaRPr>
          </a:p>
        </p:txBody>
      </p:sp>
      <p:sp>
        <p:nvSpPr>
          <p:cNvPr id="864" name="Google Shape;864;p65: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865" name="Google Shape;865;p65: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p6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4" name="Google Shape;874;p67: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t/>
            </a:r>
            <a:endParaRPr b="0" i="0" sz="1300" u="none" cap="none" strike="noStrike">
              <a:solidFill>
                <a:schemeClr val="folHlink"/>
              </a:solidFill>
              <a:latin typeface="Calibri"/>
              <a:ea typeface="Calibri"/>
              <a:cs typeface="Calibri"/>
              <a:sym typeface="Calibri"/>
            </a:endParaRPr>
          </a:p>
        </p:txBody>
      </p:sp>
      <p:sp>
        <p:nvSpPr>
          <p:cNvPr id="875" name="Google Shape;875;p67: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rgbClr val="000000"/>
                </a:solidFill>
                <a:latin typeface="Calibri"/>
                <a:ea typeface="Calibri"/>
                <a:cs typeface="Calibri"/>
                <a:sym typeface="Calibri"/>
              </a:rPr>
              <a:t>‹#›</a:t>
            </a:fld>
            <a:endParaRPr sz="1300">
              <a:solidFill>
                <a:srgbClr val="000000"/>
              </a:solidFill>
              <a:latin typeface="Calibri"/>
              <a:ea typeface="Calibri"/>
              <a:cs typeface="Calibri"/>
              <a:sym typeface="Calibri"/>
            </a:endParaRPr>
          </a:p>
        </p:txBody>
      </p:sp>
      <p:sp>
        <p:nvSpPr>
          <p:cNvPr id="876" name="Google Shape;876;p67: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p69: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p70: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p71: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p72: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p73: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p74: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1f84aabed1_0_20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42" name="Google Shape;242;g1f84aabed1_0_207:notes"/>
          <p:cNvSpPr txBox="1"/>
          <p:nvPr>
            <p:ph idx="1" type="body"/>
          </p:nvPr>
        </p:nvSpPr>
        <p:spPr>
          <a:xfrm>
            <a:off x="731520" y="4560570"/>
            <a:ext cx="5852100" cy="43206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Using memory that you haven't allocated, or buffer overruns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When you don't do a boundary check correctly on an array, and then you go beyond the array boundary while in a loop, that is called buffer overrun. Buffer overruns are a very common programming error resulting from using more memory than you have allocated. Purify can detect buffer overruns in arrays residing in heap memory, and it reports them as array bound read (ABR) or array bound write (ABW) errors. (See Listing 8.)</a:t>
            </a:r>
            <a:endParaRPr/>
          </a:p>
        </p:txBody>
      </p:sp>
      <p:sp>
        <p:nvSpPr>
          <p:cNvPr id="243" name="Google Shape;243;g1f84aabed1_0_207:notes"/>
          <p:cNvSpPr txBox="1"/>
          <p:nvPr>
            <p:ph idx="10" type="dt"/>
          </p:nvPr>
        </p:nvSpPr>
        <p:spPr>
          <a:xfrm>
            <a:off x="4143587" y="0"/>
            <a:ext cx="3169800" cy="48000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p7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1" name="Google Shape;951;p75: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Is this the only way to write out this function?  Of course not.</a:t>
            </a:r>
            <a:endParaRPr b="0" i="0" sz="1200" u="none" cap="none" strike="noStrike">
              <a:solidFill>
                <a:schemeClr val="dk1"/>
              </a:solidFill>
              <a:latin typeface="Calibri"/>
              <a:ea typeface="Calibri"/>
              <a:cs typeface="Calibri"/>
              <a:sym typeface="Calibri"/>
            </a:endParaRPr>
          </a:p>
        </p:txBody>
      </p:sp>
      <p:sp>
        <p:nvSpPr>
          <p:cNvPr id="952" name="Google Shape;952;p75: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953" name="Google Shape;953;p75: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Google Shape;961;p7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p77: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Used fewer instructions!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Instead of “exit when equal to zero”, we are now using “loop when not equal to zero.”</a:t>
            </a:r>
            <a:endParaRPr b="0" i="0" sz="1200" u="none" cap="none" strike="noStrike">
              <a:solidFill>
                <a:schemeClr val="dk1"/>
              </a:solidFill>
              <a:latin typeface="Calibri"/>
              <a:ea typeface="Calibri"/>
              <a:cs typeface="Calibri"/>
              <a:sym typeface="Calibri"/>
            </a:endParaRPr>
          </a:p>
        </p:txBody>
      </p:sp>
      <p:sp>
        <p:nvSpPr>
          <p:cNvPr id="963" name="Google Shape;963;p77: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964" name="Google Shape;964;p77: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p79: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p80: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p81: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Google Shape;999;p82: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p83: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Google Shape;1021;p84: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p85: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p86: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1e738f09f8_0_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e738f09f8_0_7:notes"/>
          <p:cNvSpPr txBox="1"/>
          <p:nvPr>
            <p:ph idx="1" type="body"/>
          </p:nvPr>
        </p:nvSpPr>
        <p:spPr>
          <a:xfrm>
            <a:off x="731520" y="4560570"/>
            <a:ext cx="5852100" cy="4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When I started studying computer science in CS61A here at Berkeley, I was incredibly troubled by the very concept of writing programs. I was completely mind-blown every time the staff showed us something new you could do on the computer, and I remember sitting in shock and wondering “</a:t>
            </a:r>
            <a:r>
              <a:rPr b="1" lang="en-US"/>
              <a:t>how does the computer know what I’m telling it to do….</a:t>
            </a:r>
            <a:r>
              <a:rPr lang="en-US"/>
              <a:t>” The 61A staff refused to answer my questions -- they said with indignation “you don’t need to know how to build a car in order to drive it!” (Actually, as a physics major and wanna-be engineer, I do have a pretty good idea of how a car works, but nevermind…) The computer was like a box of magic -- a piece of metal that could somehow understand complex concepts like “truth” and recursion -- concepts that philosophers and 61A students have been struggling with for centuries.</a:t>
            </a:r>
            <a:endParaRPr/>
          </a:p>
          <a:p>
            <a:pPr indent="0" lvl="0" marL="0" rtl="0" algn="l">
              <a:spcBef>
                <a:spcPts val="0"/>
              </a:spcBef>
              <a:spcAft>
                <a:spcPts val="0"/>
              </a:spcAft>
              <a:buNone/>
            </a:pPr>
            <a:r>
              <a:rPr lang="en-US"/>
              <a:t>But what was perhaps more astonishing than that was that the computer knew how to reach these concepts from </a:t>
            </a:r>
            <a:r>
              <a:rPr b="1" i="1" lang="en-US"/>
              <a:t>my words. </a:t>
            </a:r>
            <a:r>
              <a:rPr lang="en-US"/>
              <a:t>I had actually just taken an entire philosophy class called “The Theory of Meaning” where we basically concluded that it wasn’t possible for humans to consistently communicate ideas through words, so how could the computer possibly interpret those words?!</a:t>
            </a:r>
            <a:endParaRPr/>
          </a:p>
          <a:p>
            <a:pPr indent="0" lvl="0" marL="0" rtl="0" algn="l">
              <a:spcBef>
                <a:spcPts val="0"/>
              </a:spcBef>
              <a:spcAft>
                <a:spcPts val="0"/>
              </a:spcAft>
              <a:buNone/>
            </a:pPr>
            <a:r>
              <a:rPr lang="en-US"/>
              <a:t>As it turns out, since humans designed computers, it’s a lot easier to understand the way computers interpret words than the way we do. </a:t>
            </a:r>
            <a:endParaRPr/>
          </a:p>
          <a:p>
            <a:pPr indent="0" lvl="0" marL="0" rtl="0" algn="l">
              <a:spcBef>
                <a:spcPts val="0"/>
              </a:spcBef>
              <a:spcAft>
                <a:spcPts val="0"/>
              </a:spcAft>
              <a:buNone/>
            </a:pPr>
            <a:r>
              <a:rPr lang="en-US"/>
              <a:t>For the moment, we’ll leave understanding the brain to cognitive and neuroscientists, linguists and philosophers. But we will take a closer look at the computer to learn how it understands us.</a:t>
            </a:r>
            <a:endParaRPr/>
          </a:p>
        </p:txBody>
      </p:sp>
      <p:sp>
        <p:nvSpPr>
          <p:cNvPr id="257" name="Google Shape;257;g1e738f09f8_0_7:notes"/>
          <p:cNvSpPr txBox="1"/>
          <p:nvPr>
            <p:ph idx="12" type="sldNum"/>
          </p:nvPr>
        </p:nvSpPr>
        <p:spPr>
          <a:xfrm>
            <a:off x="4143587" y="9119474"/>
            <a:ext cx="3169800" cy="4800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p87: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p88: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p89: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8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p90:notes"/>
          <p:cNvSpPr txBox="1"/>
          <p:nvPr>
            <p:ph idx="1" type="body"/>
          </p:nvPr>
        </p:nvSpPr>
        <p:spPr>
          <a:xfrm>
            <a:off x="731520" y="4560570"/>
            <a:ext cx="5852160" cy="432054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9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10:notes"/>
          <p:cNvSpPr txBox="1"/>
          <p:nvPr>
            <p:ph idx="1" type="body"/>
          </p:nvPr>
        </p:nvSpPr>
        <p:spPr>
          <a:xfrm>
            <a:off x="550863" y="4559301"/>
            <a:ext cx="6303962" cy="4321175"/>
          </a:xfrm>
          <a:prstGeom prst="rect">
            <a:avLst/>
          </a:prstGeom>
          <a:noFill/>
          <a:ln>
            <a:noFill/>
          </a:ln>
        </p:spPr>
        <p:txBody>
          <a:bodyPr anchorCtr="0" anchor="t" bIns="46975" lIns="95625" spcFirstLastPara="1" rIns="95625" wrap="square" tIns="46975">
            <a:noAutofit/>
          </a:bodyPr>
          <a:lstStyle/>
          <a:p>
            <a:pPr indent="0" lvl="0" marL="0" marR="0" rtl="0" algn="l">
              <a:spcBef>
                <a:spcPts val="0"/>
              </a:spcBef>
              <a:spcAft>
                <a:spcPts val="0"/>
              </a:spcAft>
              <a:buNone/>
            </a:pPr>
            <a:r>
              <a:rPr lang="en-US"/>
              <a:t>And in order to do that, we will move on from C to Assembly language, in which </a:t>
            </a:r>
            <a:r>
              <a:rPr b="1" lang="en-US"/>
              <a:t>every command is directly implemented in the hardware of the computer</a:t>
            </a:r>
            <a:r>
              <a:rPr lang="en-US"/>
              <a:t>. WHAT DID I JUST SAY?! (We’ll learn how we translate between higher level languages like C and assembly language -- this compiler step -- in a few days. And later in the course we will learn how the hardware directly supports assembly language instructions.)</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Again, this is not a class about computer languages or programming. However in order to learn the important concepts of machine language, we must pick a language to study as an example, and that is what we will study for the next 3 days.</a:t>
            </a:r>
            <a:endParaRPr/>
          </a:p>
        </p:txBody>
      </p:sp>
      <p:sp>
        <p:nvSpPr>
          <p:cNvPr id="267" name="Google Shape;267;p10:notes"/>
          <p:cNvSpPr/>
          <p:nvPr>
            <p:ph idx="2" type="sldImg"/>
          </p:nvPr>
        </p:nvSpPr>
        <p:spPr>
          <a:xfrm>
            <a:off x="1273175" y="617538"/>
            <a:ext cx="4783138" cy="35861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0: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1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8:notes"/>
          <p:cNvSpPr txBox="1"/>
          <p:nvPr>
            <p:ph idx="1" type="body"/>
          </p:nvPr>
        </p:nvSpPr>
        <p:spPr>
          <a:xfrm>
            <a:off x="731520" y="4560570"/>
            <a:ext cx="5852160" cy="432054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None/>
            </a:pPr>
            <a:r>
              <a:rPr lang="en-US"/>
              <a:t>We have many choices as to which assembly language we could pick:</a:t>
            </a:r>
            <a:endParaRPr/>
          </a:p>
          <a:p>
            <a:pPr indent="0" lvl="0" marL="0" marR="0" rtl="0" algn="l">
              <a:spcBef>
                <a:spcPts val="0"/>
              </a:spcBef>
              <a:spcAft>
                <a:spcPts val="0"/>
              </a:spcAft>
              <a:buNone/>
            </a:pPr>
            <a:r>
              <a:rPr lang="en-US"/>
              <a:t>intel x86, which is the machine language used by most of our laptops. </a:t>
            </a:r>
            <a:endParaRPr/>
          </a:p>
          <a:p>
            <a:pPr indent="0" lvl="0" marL="0" marR="0" rtl="0" algn="l">
              <a:spcBef>
                <a:spcPts val="0"/>
              </a:spcBef>
              <a:spcAft>
                <a:spcPts val="0"/>
              </a:spcAft>
              <a:buNone/>
            </a:pPr>
            <a:r>
              <a:rPr lang="en-US"/>
              <a:t>Why don’t we?</a:t>
            </a:r>
            <a:endParaRPr/>
          </a:p>
          <a:p>
            <a:pPr indent="0" lvl="0" marL="0" marR="0" rtl="0" algn="l">
              <a:spcBef>
                <a:spcPts val="0"/>
              </a:spcBef>
              <a:spcAft>
                <a:spcPts val="0"/>
              </a:spcAft>
              <a:buNone/>
            </a:pPr>
            <a:r>
              <a:rPr lang="en-US"/>
              <a:t>SUPER long and complicated</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Arm, which is used in our iphone</a:t>
            </a:r>
            <a:endParaRPr/>
          </a:p>
          <a:p>
            <a:pPr indent="0" lvl="0" marL="0" marR="0" rtl="0" algn="l">
              <a:spcBef>
                <a:spcPts val="0"/>
              </a:spcBef>
              <a:spcAft>
                <a:spcPts val="0"/>
              </a:spcAft>
              <a:buNone/>
            </a:pPr>
            <a:r>
              <a:rPr lang="en-US"/>
              <a:t>MIPS: used in home devices -- less and less prevalent.</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ARM stands for Advanced RISC Machine</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MIPS was originally an acronym for Microprocessor without Interlocked Pipeline Stages.  Developed by MIPS Technologies (formerly MIPS Computer Systems, Inc.).</a:t>
            </a:r>
            <a:endParaRPr b="0" i="0" sz="1200" u="none" cap="none" strike="noStrike">
              <a:solidFill>
                <a:schemeClr val="dk1"/>
              </a:solidFill>
              <a:latin typeface="Calibri"/>
              <a:ea typeface="Calibri"/>
              <a:cs typeface="Calibri"/>
              <a:sym typeface="Calibri"/>
            </a:endParaRPr>
          </a:p>
        </p:txBody>
      </p:sp>
      <p:sp>
        <p:nvSpPr>
          <p:cNvPr id="299" name="Google Shape;299;p18:notes"/>
          <p:cNvSpPr txBox="1"/>
          <p:nvPr>
            <p:ph idx="12" type="sldNum"/>
          </p:nvPr>
        </p:nvSpPr>
        <p:spPr>
          <a:xfrm>
            <a:off x="4143587" y="9119474"/>
            <a:ext cx="3169920" cy="480060"/>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300" name="Google Shape;300;p18:notes"/>
          <p:cNvSpPr txBox="1"/>
          <p:nvPr>
            <p:ph idx="10" type="dt"/>
          </p:nvPr>
        </p:nvSpPr>
        <p:spPr>
          <a:xfrm>
            <a:off x="4143587" y="0"/>
            <a:ext cx="3169920" cy="480060"/>
          </a:xfrm>
          <a:prstGeom prst="rect">
            <a:avLst/>
          </a:prstGeom>
          <a:noFill/>
          <a:ln>
            <a:noFill/>
          </a:ln>
        </p:spPr>
        <p:txBody>
          <a:bodyPr anchorCtr="0" anchor="t" bIns="48325" lIns="96650" spcFirstLastPara="1" rIns="96650" wrap="square" tIns="48325">
            <a:noAutofit/>
          </a:bodyPr>
          <a:lstStyle/>
          <a:p>
            <a:pPr indent="0" lvl="0" marL="0" marR="0" rtl="0" algn="r">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0" y="2103120"/>
            <a:ext cx="9144000" cy="73152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Clr>
                <a:srgbClr val="FF0000"/>
              </a:buClr>
              <a:buSzPts val="1400"/>
              <a:buFont typeface="Calibri"/>
              <a:buNone/>
              <a:defRPr b="0" i="1" sz="4400" u="none" cap="none" strike="noStrike">
                <a:solidFill>
                  <a:srgbClr val="FF0000"/>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 name="Google Shape;17;p2"/>
          <p:cNvSpPr txBox="1"/>
          <p:nvPr>
            <p:ph idx="1" type="subTitle"/>
          </p:nvPr>
        </p:nvSpPr>
        <p:spPr>
          <a:xfrm>
            <a:off x="0" y="2743200"/>
            <a:ext cx="9144000" cy="548640"/>
          </a:xfrm>
          <a:prstGeom prst="rect">
            <a:avLst/>
          </a:prstGeom>
          <a:noFill/>
          <a:ln>
            <a:noFill/>
          </a:ln>
        </p:spPr>
        <p:txBody>
          <a:bodyPr anchorCtr="0" anchor="t" bIns="91425" lIns="91425" spcFirstLastPara="1" rIns="91425" wrap="square" tIns="91425">
            <a:noAutofit/>
          </a:bodyPr>
          <a:lstStyle>
            <a:lvl1pPr indent="0" lvl="0" mar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 name="Google Shape;21;p2"/>
          <p:cNvPicPr preferRelativeResize="0"/>
          <p:nvPr/>
        </p:nvPicPr>
        <p:blipFill rotWithShape="1">
          <a:blip r:embed="rId2">
            <a:alphaModFix/>
          </a:blip>
          <a:srcRect b="0" l="0" r="0" t="0"/>
          <a:stretch/>
        </p:blipFill>
        <p:spPr>
          <a:xfrm>
            <a:off x="1275160" y="182880"/>
            <a:ext cx="6593679" cy="1828800"/>
          </a:xfrm>
          <a:prstGeom prst="rect">
            <a:avLst/>
          </a:prstGeom>
          <a:noFill/>
          <a:ln>
            <a:noFill/>
          </a:ln>
        </p:spPr>
      </p:pic>
      <p:sp>
        <p:nvSpPr>
          <p:cNvPr id="22" name="Google Shape;22;p2"/>
          <p:cNvSpPr txBox="1"/>
          <p:nvPr/>
        </p:nvSpPr>
        <p:spPr>
          <a:xfrm>
            <a:off x="2286000" y="3474720"/>
            <a:ext cx="6858000" cy="29260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4" name="Shape 74"/>
        <p:cNvGrpSpPr/>
        <p:nvPr/>
      </p:nvGrpSpPr>
      <p:grpSpPr>
        <a:xfrm>
          <a:off x="0" y="0"/>
          <a:ext cx="0" cy="0"/>
          <a:chOff x="0" y="0"/>
          <a:chExt cx="0" cy="0"/>
        </a:xfrm>
      </p:grpSpPr>
      <p:sp>
        <p:nvSpPr>
          <p:cNvPr id="75" name="Google Shape;75;p11"/>
          <p:cNvSpPr txBox="1"/>
          <p:nvPr>
            <p:ph type="title"/>
          </p:nvPr>
        </p:nvSpPr>
        <p:spPr>
          <a:xfrm>
            <a:off x="1792288" y="4800600"/>
            <a:ext cx="5486400" cy="566738"/>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1"/>
              </a:buClr>
              <a:buSzPts val="1400"/>
              <a:buFont typeface="Calibri"/>
              <a:buNone/>
              <a:defRPr b="1" i="0" sz="2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6" name="Google Shape;76;p11"/>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noAutofit/>
          </a:bodyPr>
          <a:lstStyle>
            <a:lvl1pPr indent="0" lvl="0" marL="0" marR="0" rtl="0" algn="l">
              <a:spcBef>
                <a:spcPts val="64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77" name="Google Shape;77;p11"/>
          <p:cNvSpPr txBox="1"/>
          <p:nvPr>
            <p:ph idx="1" type="body"/>
          </p:nvPr>
        </p:nvSpPr>
        <p:spPr>
          <a:xfrm>
            <a:off x="1792288" y="5367338"/>
            <a:ext cx="5486400" cy="804862"/>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32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28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24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78" name="Google Shape;78;p11"/>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1"/>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1" name="Shape 81"/>
        <p:cNvGrpSpPr/>
        <p:nvPr/>
      </p:nvGrpSpPr>
      <p:grpSpPr>
        <a:xfrm>
          <a:off x="0" y="0"/>
          <a:ext cx="0" cy="0"/>
          <a:chOff x="0" y="0"/>
          <a:chExt cx="0" cy="0"/>
        </a:xfrm>
      </p:grpSpPr>
      <p:sp>
        <p:nvSpPr>
          <p:cNvPr id="82" name="Google Shape;82;p12"/>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3" name="Google Shape;83;p12"/>
          <p:cNvSpPr txBox="1"/>
          <p:nvPr>
            <p:ph idx="1" type="body"/>
          </p:nvPr>
        </p:nvSpPr>
        <p:spPr>
          <a:xfrm rot="5400000">
            <a:off x="2309018" y="-251619"/>
            <a:ext cx="4525963" cy="82296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4" name="Google Shape;84;p12"/>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12"/>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6" name="Google Shape;86;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7" name="Shape 87"/>
        <p:cNvGrpSpPr/>
        <p:nvPr/>
      </p:nvGrpSpPr>
      <p:grpSpPr>
        <a:xfrm>
          <a:off x="0" y="0"/>
          <a:ext cx="0" cy="0"/>
          <a:chOff x="0" y="0"/>
          <a:chExt cx="0" cy="0"/>
        </a:xfrm>
      </p:grpSpPr>
      <p:sp>
        <p:nvSpPr>
          <p:cNvPr id="88" name="Google Shape;88;p13"/>
          <p:cNvSpPr txBox="1"/>
          <p:nvPr>
            <p:ph type="title"/>
          </p:nvPr>
        </p:nvSpPr>
        <p:spPr>
          <a:xfrm rot="5400000">
            <a:off x="4732337" y="2171700"/>
            <a:ext cx="5851525" cy="20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9" name="Google Shape;89;p13"/>
          <p:cNvSpPr txBox="1"/>
          <p:nvPr>
            <p:ph idx="1" type="body"/>
          </p:nvPr>
        </p:nvSpPr>
        <p:spPr>
          <a:xfrm rot="5400000">
            <a:off x="541338" y="190501"/>
            <a:ext cx="5851525" cy="60198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0" name="Google Shape;90;p13"/>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1" name="Google Shape;91;p13"/>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2" name="Google Shape;92;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showMasterSp="0">
  <p:cSld name="1_Custom Layout">
    <p:spTree>
      <p:nvGrpSpPr>
        <p:cNvPr id="93" name="Shape 93"/>
        <p:cNvGrpSpPr/>
        <p:nvPr/>
      </p:nvGrpSpPr>
      <p:grpSpPr>
        <a:xfrm>
          <a:off x="0" y="0"/>
          <a:ext cx="0" cy="0"/>
          <a:chOff x="0" y="0"/>
          <a:chExt cx="0" cy="0"/>
        </a:xfrm>
      </p:grpSpPr>
      <p:pic>
        <p:nvPicPr>
          <p:cNvPr id="94" name="Google Shape;94;p14"/>
          <p:cNvPicPr preferRelativeResize="0"/>
          <p:nvPr/>
        </p:nvPicPr>
        <p:blipFill rotWithShape="1">
          <a:blip r:embed="rId2">
            <a:alphaModFix/>
          </a:blip>
          <a:srcRect b="0" l="0" r="0" t="0"/>
          <a:stretch/>
        </p:blipFill>
        <p:spPr>
          <a:xfrm>
            <a:off x="0" y="6781800"/>
            <a:ext cx="9144000" cy="87313"/>
          </a:xfrm>
          <a:prstGeom prst="rect">
            <a:avLst/>
          </a:prstGeom>
          <a:noFill/>
          <a:ln>
            <a:noFill/>
          </a:ln>
        </p:spPr>
      </p:pic>
      <p:pic>
        <p:nvPicPr>
          <p:cNvPr id="95" name="Google Shape;95;p14"/>
          <p:cNvPicPr preferRelativeResize="0"/>
          <p:nvPr/>
        </p:nvPicPr>
        <p:blipFill rotWithShape="1">
          <a:blip r:embed="rId3">
            <a:alphaModFix/>
          </a:blip>
          <a:srcRect b="0" l="0" r="0" t="0"/>
          <a:stretch/>
        </p:blipFill>
        <p:spPr>
          <a:xfrm>
            <a:off x="8153400" y="0"/>
            <a:ext cx="990600" cy="788988"/>
          </a:xfrm>
          <a:prstGeom prst="rect">
            <a:avLst/>
          </a:prstGeom>
          <a:noFill/>
          <a:ln>
            <a:noFill/>
          </a:ln>
        </p:spPr>
      </p:pic>
      <p:pic>
        <p:nvPicPr>
          <p:cNvPr id="96" name="Google Shape;96;p14"/>
          <p:cNvPicPr preferRelativeResize="0"/>
          <p:nvPr/>
        </p:nvPicPr>
        <p:blipFill rotWithShape="1">
          <a:blip r:embed="rId4">
            <a:alphaModFix/>
          </a:blip>
          <a:srcRect b="0" l="0" r="0" t="0"/>
          <a:stretch/>
        </p:blipFill>
        <p:spPr>
          <a:xfrm>
            <a:off x="8153400" y="831850"/>
            <a:ext cx="990600" cy="412750"/>
          </a:xfrm>
          <a:prstGeom prst="rect">
            <a:avLst/>
          </a:prstGeom>
          <a:noFill/>
          <a:ln>
            <a:noFill/>
          </a:ln>
        </p:spPr>
      </p:pic>
      <p:sp>
        <p:nvSpPr>
          <p:cNvPr id="97" name="Google Shape;97;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4" name="Shape 104"/>
        <p:cNvGrpSpPr/>
        <p:nvPr/>
      </p:nvGrpSpPr>
      <p:grpSpPr>
        <a:xfrm>
          <a:off x="0" y="0"/>
          <a:ext cx="0" cy="0"/>
          <a:chOff x="0" y="0"/>
          <a:chExt cx="0" cy="0"/>
        </a:xfrm>
      </p:grpSpPr>
      <p:sp>
        <p:nvSpPr>
          <p:cNvPr id="105" name="Google Shape;105;p16"/>
          <p:cNvSpPr txBox="1"/>
          <p:nvPr>
            <p:ph type="ctrTitle"/>
          </p:nvPr>
        </p:nvSpPr>
        <p:spPr>
          <a:xfrm>
            <a:off x="0" y="2103120"/>
            <a:ext cx="9144000" cy="7314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Clr>
                <a:srgbClr val="FF0000"/>
              </a:buClr>
              <a:buSzPts val="1400"/>
              <a:buFont typeface="Calibri"/>
              <a:buNone/>
              <a:defRPr b="0" i="1" sz="4400" u="none" cap="none" strike="noStrike">
                <a:solidFill>
                  <a:srgbClr val="FF0000"/>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06" name="Google Shape;106;p16"/>
          <p:cNvSpPr txBox="1"/>
          <p:nvPr>
            <p:ph idx="1" type="subTitle"/>
          </p:nvPr>
        </p:nvSpPr>
        <p:spPr>
          <a:xfrm>
            <a:off x="0" y="2743200"/>
            <a:ext cx="9144000" cy="548700"/>
          </a:xfrm>
          <a:prstGeom prst="rect">
            <a:avLst/>
          </a:prstGeom>
          <a:noFill/>
          <a:ln>
            <a:noFill/>
          </a:ln>
        </p:spPr>
        <p:txBody>
          <a:bodyPr anchorCtr="0" anchor="t" bIns="91425" lIns="91425" spcFirstLastPara="1" rIns="91425" wrap="square" tIns="91425">
            <a:noAutofit/>
          </a:bodyPr>
          <a:lstStyle>
            <a:lvl1pPr indent="0" lvl="0" mar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07" name="Google Shape;107;p16"/>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8" name="Google Shape;108;p16"/>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9" name="Google Shape;109;p1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0" name="Google Shape;110;p16"/>
          <p:cNvPicPr preferRelativeResize="0"/>
          <p:nvPr/>
        </p:nvPicPr>
        <p:blipFill rotWithShape="1">
          <a:blip r:embed="rId2">
            <a:alphaModFix/>
          </a:blip>
          <a:srcRect b="0" l="0" r="0" t="0"/>
          <a:stretch/>
        </p:blipFill>
        <p:spPr>
          <a:xfrm>
            <a:off x="1275160" y="182880"/>
            <a:ext cx="6593700" cy="1828800"/>
          </a:xfrm>
          <a:prstGeom prst="rect">
            <a:avLst/>
          </a:prstGeom>
          <a:noFill/>
          <a:ln>
            <a:noFill/>
          </a:ln>
        </p:spPr>
      </p:pic>
      <p:sp>
        <p:nvSpPr>
          <p:cNvPr id="111" name="Google Shape;111;p16"/>
          <p:cNvSpPr txBox="1"/>
          <p:nvPr/>
        </p:nvSpPr>
        <p:spPr>
          <a:xfrm>
            <a:off x="2286000" y="3474720"/>
            <a:ext cx="6858000" cy="292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2" name="Shape 112"/>
        <p:cNvGrpSpPr/>
        <p:nvPr/>
      </p:nvGrpSpPr>
      <p:grpSpPr>
        <a:xfrm>
          <a:off x="0" y="0"/>
          <a:ext cx="0" cy="0"/>
          <a:chOff x="0" y="0"/>
          <a:chExt cx="0" cy="0"/>
        </a:xfrm>
      </p:grpSpPr>
      <p:sp>
        <p:nvSpPr>
          <p:cNvPr id="113" name="Google Shape;113;p17"/>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accent1"/>
              </a:buClr>
              <a:buSzPts val="1400"/>
              <a:buFont typeface="Calibri"/>
              <a:buNone/>
              <a:defRPr b="0" i="0" sz="4400" u="none" cap="none" strike="noStrike">
                <a:solidFill>
                  <a:schemeClr val="accent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14" name="Google Shape;114;p17"/>
          <p:cNvSpPr txBox="1"/>
          <p:nvPr>
            <p:ph idx="1" type="body"/>
          </p:nvPr>
        </p:nvSpPr>
        <p:spPr>
          <a:xfrm>
            <a:off x="457200" y="1600199"/>
            <a:ext cx="8229600" cy="48462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5" name="Google Shape;115;p17"/>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6" name="Google Shape;116;p17"/>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7" name="Google Shape;117;p1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8" name="Shape 118"/>
        <p:cNvGrpSpPr/>
        <p:nvPr/>
      </p:nvGrpSpPr>
      <p:grpSpPr>
        <a:xfrm>
          <a:off x="0" y="0"/>
          <a:ext cx="0" cy="0"/>
          <a:chOff x="0" y="0"/>
          <a:chExt cx="0" cy="0"/>
        </a:xfrm>
      </p:grpSpPr>
      <p:sp>
        <p:nvSpPr>
          <p:cNvPr id="119" name="Google Shape;119;p18"/>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accent1"/>
              </a:buClr>
              <a:buSzPts val="1400"/>
              <a:buFont typeface="Calibri"/>
              <a:buNone/>
              <a:defRPr b="0" i="0" sz="4400" u="none" cap="none" strike="noStrike">
                <a:solidFill>
                  <a:schemeClr val="accent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20" name="Google Shape;120;p18"/>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1" name="Google Shape;121;p18"/>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2" name="Google Shape;122;p1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23" name="Shape 123"/>
        <p:cNvGrpSpPr/>
        <p:nvPr/>
      </p:nvGrpSpPr>
      <p:grpSpPr>
        <a:xfrm>
          <a:off x="0" y="0"/>
          <a:ext cx="0" cy="0"/>
          <a:chOff x="0" y="0"/>
          <a:chExt cx="0" cy="0"/>
        </a:xfrm>
      </p:grpSpPr>
      <p:sp>
        <p:nvSpPr>
          <p:cNvPr id="124" name="Google Shape;124;p19"/>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25" name="Google Shape;125;p19"/>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 name="Google Shape;126;p19"/>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 name="Google Shape;127;p19"/>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8" name="Google Shape;128;p19"/>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9" name="Google Shape;129;p1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showMasterSp="0">
  <p:cSld name="Custom Layout">
    <p:spTree>
      <p:nvGrpSpPr>
        <p:cNvPr id="130" name="Shape 130"/>
        <p:cNvGrpSpPr/>
        <p:nvPr/>
      </p:nvGrpSpPr>
      <p:grpSpPr>
        <a:xfrm>
          <a:off x="0" y="0"/>
          <a:ext cx="0" cy="0"/>
          <a:chOff x="0" y="0"/>
          <a:chExt cx="0" cy="0"/>
        </a:xfrm>
      </p:grpSpPr>
      <p:pic>
        <p:nvPicPr>
          <p:cNvPr id="131" name="Google Shape;131;p20"/>
          <p:cNvPicPr preferRelativeResize="0"/>
          <p:nvPr/>
        </p:nvPicPr>
        <p:blipFill rotWithShape="1">
          <a:blip r:embed="rId2">
            <a:alphaModFix/>
          </a:blip>
          <a:srcRect b="0" l="0" r="0" t="0"/>
          <a:stretch/>
        </p:blipFill>
        <p:spPr>
          <a:xfrm>
            <a:off x="0" y="6781800"/>
            <a:ext cx="9144000" cy="87300"/>
          </a:xfrm>
          <a:prstGeom prst="rect">
            <a:avLst/>
          </a:prstGeom>
          <a:noFill/>
          <a:ln>
            <a:noFill/>
          </a:ln>
        </p:spPr>
      </p:pic>
      <p:pic>
        <p:nvPicPr>
          <p:cNvPr id="132" name="Google Shape;132;p20"/>
          <p:cNvPicPr preferRelativeResize="0"/>
          <p:nvPr/>
        </p:nvPicPr>
        <p:blipFill rotWithShape="1">
          <a:blip r:embed="rId3">
            <a:alphaModFix/>
          </a:blip>
          <a:srcRect b="0" l="0" r="0" t="0"/>
          <a:stretch/>
        </p:blipFill>
        <p:spPr>
          <a:xfrm>
            <a:off x="8153400" y="0"/>
            <a:ext cx="990600" cy="789000"/>
          </a:xfrm>
          <a:prstGeom prst="rect">
            <a:avLst/>
          </a:prstGeom>
          <a:noFill/>
          <a:ln>
            <a:noFill/>
          </a:ln>
        </p:spPr>
      </p:pic>
      <p:pic>
        <p:nvPicPr>
          <p:cNvPr id="133" name="Google Shape;133;p20"/>
          <p:cNvPicPr preferRelativeResize="0"/>
          <p:nvPr/>
        </p:nvPicPr>
        <p:blipFill rotWithShape="1">
          <a:blip r:embed="rId4">
            <a:alphaModFix/>
          </a:blip>
          <a:srcRect b="0" l="0" r="0" t="0"/>
          <a:stretch/>
        </p:blipFill>
        <p:spPr>
          <a:xfrm>
            <a:off x="8153400" y="831850"/>
            <a:ext cx="990600" cy="412800"/>
          </a:xfrm>
          <a:prstGeom prst="rect">
            <a:avLst/>
          </a:prstGeom>
          <a:noFill/>
          <a:ln>
            <a:noFill/>
          </a:ln>
        </p:spPr>
      </p:pic>
      <p:sp>
        <p:nvSpPr>
          <p:cNvPr id="134" name="Google Shape;134;p2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35" name="Google Shape;135;p20"/>
          <p:cNvPicPr preferRelativeResize="0"/>
          <p:nvPr/>
        </p:nvPicPr>
        <p:blipFill rotWithShape="1">
          <a:blip r:embed="rId5">
            <a:alphaModFix/>
          </a:blip>
          <a:srcRect b="0" l="0" r="0" t="0"/>
          <a:stretch/>
        </p:blipFill>
        <p:spPr>
          <a:xfrm>
            <a:off x="8153400" y="0"/>
            <a:ext cx="990600" cy="789000"/>
          </a:xfrm>
          <a:prstGeom prst="rect">
            <a:avLst/>
          </a:prstGeom>
          <a:noFill/>
          <a:ln>
            <a:noFill/>
          </a:ln>
        </p:spPr>
      </p:pic>
      <p:pic>
        <p:nvPicPr>
          <p:cNvPr id="136" name="Google Shape;136;p20"/>
          <p:cNvPicPr preferRelativeResize="0"/>
          <p:nvPr/>
        </p:nvPicPr>
        <p:blipFill rotWithShape="1">
          <a:blip r:embed="rId4">
            <a:alphaModFix/>
          </a:blip>
          <a:srcRect b="0" l="0" r="0" t="0"/>
          <a:stretch/>
        </p:blipFill>
        <p:spPr>
          <a:xfrm>
            <a:off x="8153400" y="831850"/>
            <a:ext cx="990600" cy="4128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7" name="Shape 137"/>
        <p:cNvGrpSpPr/>
        <p:nvPr/>
      </p:nvGrpSpPr>
      <p:grpSpPr>
        <a:xfrm>
          <a:off x="0" y="0"/>
          <a:ext cx="0" cy="0"/>
          <a:chOff x="0" y="0"/>
          <a:chExt cx="0" cy="0"/>
        </a:xfrm>
      </p:grpSpPr>
      <p:sp>
        <p:nvSpPr>
          <p:cNvPr id="138" name="Google Shape;138;p21"/>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9" name="Google Shape;139;p21"/>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0" name="Google Shape;140;p2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accent1"/>
              </a:buClr>
              <a:buSzPts val="1400"/>
              <a:buFont typeface="Calibri"/>
              <a:buNone/>
              <a:defRPr b="0" i="0" sz="44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5" name="Google Shape;25;p3"/>
          <p:cNvSpPr txBox="1"/>
          <p:nvPr>
            <p:ph idx="1" type="body"/>
          </p:nvPr>
        </p:nvSpPr>
        <p:spPr>
          <a:xfrm>
            <a:off x="457200" y="1600199"/>
            <a:ext cx="8229600" cy="484632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 name="Google Shape;26;p3"/>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3"/>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1" name="Shape 141"/>
        <p:cNvGrpSpPr/>
        <p:nvPr/>
      </p:nvGrpSpPr>
      <p:grpSpPr>
        <a:xfrm>
          <a:off x="0" y="0"/>
          <a:ext cx="0" cy="0"/>
          <a:chOff x="0" y="0"/>
          <a:chExt cx="0" cy="0"/>
        </a:xfrm>
      </p:grpSpPr>
      <p:sp>
        <p:nvSpPr>
          <p:cNvPr id="142" name="Google Shape;142;p22"/>
          <p:cNvSpPr txBox="1"/>
          <p:nvPr>
            <p:ph type="title"/>
          </p:nvPr>
        </p:nvSpPr>
        <p:spPr>
          <a:xfrm>
            <a:off x="722313" y="4406900"/>
            <a:ext cx="7772400" cy="1362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alibri"/>
              <a:buNone/>
              <a:defRPr b="1" i="0" sz="4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43" name="Google Shape;143;p22"/>
          <p:cNvSpPr txBox="1"/>
          <p:nvPr>
            <p:ph idx="1" type="body"/>
          </p:nvPr>
        </p:nvSpPr>
        <p:spPr>
          <a:xfrm>
            <a:off x="722313" y="2906713"/>
            <a:ext cx="7772400" cy="15003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rgbClr val="888888"/>
              </a:buClr>
              <a:buSzPts val="32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2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2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9pPr>
          </a:lstStyle>
          <a:p/>
        </p:txBody>
      </p:sp>
      <p:sp>
        <p:nvSpPr>
          <p:cNvPr id="144" name="Google Shape;144;p22"/>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5" name="Google Shape;145;p22"/>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6" name="Google Shape;146;p2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47" name="Shape 147"/>
        <p:cNvGrpSpPr/>
        <p:nvPr/>
      </p:nvGrpSpPr>
      <p:grpSpPr>
        <a:xfrm>
          <a:off x="0" y="0"/>
          <a:ext cx="0" cy="0"/>
          <a:chOff x="0" y="0"/>
          <a:chExt cx="0" cy="0"/>
        </a:xfrm>
      </p:grpSpPr>
      <p:sp>
        <p:nvSpPr>
          <p:cNvPr id="148" name="Google Shape;148;p23"/>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49" name="Google Shape;149;p23"/>
          <p:cNvSpPr txBox="1"/>
          <p:nvPr>
            <p:ph idx="1" type="body"/>
          </p:nvPr>
        </p:nvSpPr>
        <p:spPr>
          <a:xfrm>
            <a:off x="457200" y="1535113"/>
            <a:ext cx="4040100" cy="6399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32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8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24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150" name="Google Shape;150;p23"/>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51" name="Google Shape;151;p23"/>
          <p:cNvSpPr txBox="1"/>
          <p:nvPr>
            <p:ph idx="3" type="body"/>
          </p:nvPr>
        </p:nvSpPr>
        <p:spPr>
          <a:xfrm>
            <a:off x="4645025" y="1535113"/>
            <a:ext cx="4041900" cy="6399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32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8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24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152" name="Google Shape;152;p23"/>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53" name="Google Shape;153;p23"/>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4" name="Google Shape;154;p23"/>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5" name="Google Shape;155;p2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56" name="Shape 156"/>
        <p:cNvGrpSpPr/>
        <p:nvPr/>
      </p:nvGrpSpPr>
      <p:grpSpPr>
        <a:xfrm>
          <a:off x="0" y="0"/>
          <a:ext cx="0" cy="0"/>
          <a:chOff x="0" y="0"/>
          <a:chExt cx="0" cy="0"/>
        </a:xfrm>
      </p:grpSpPr>
      <p:sp>
        <p:nvSpPr>
          <p:cNvPr id="157" name="Google Shape;157;p24"/>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1"/>
              </a:buClr>
              <a:buSzPts val="1400"/>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8" name="Google Shape;158;p24"/>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9" name="Google Shape;159;p24"/>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32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28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24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160" name="Google Shape;160;p24"/>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1" name="Google Shape;161;p24"/>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2" name="Google Shape;162;p2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63" name="Shape 163"/>
        <p:cNvGrpSpPr/>
        <p:nvPr/>
      </p:nvGrpSpPr>
      <p:grpSpPr>
        <a:xfrm>
          <a:off x="0" y="0"/>
          <a:ext cx="0" cy="0"/>
          <a:chOff x="0" y="0"/>
          <a:chExt cx="0" cy="0"/>
        </a:xfrm>
      </p:grpSpPr>
      <p:sp>
        <p:nvSpPr>
          <p:cNvPr id="164" name="Google Shape;164;p25"/>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1"/>
              </a:buClr>
              <a:buSzPts val="1400"/>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5" name="Google Shape;165;p25"/>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noAutofit/>
          </a:bodyPr>
          <a:lstStyle>
            <a:lvl1pPr indent="0" lvl="0" marL="0" marR="0" rtl="0" algn="l">
              <a:spcBef>
                <a:spcPts val="64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166" name="Google Shape;166;p25"/>
          <p:cNvSpPr txBox="1"/>
          <p:nvPr>
            <p:ph idx="1" type="body"/>
          </p:nvPr>
        </p:nvSpPr>
        <p:spPr>
          <a:xfrm>
            <a:off x="1792288" y="5367338"/>
            <a:ext cx="5486400" cy="8049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32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28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24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167" name="Google Shape;167;p25"/>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8" name="Google Shape;168;p25"/>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9" name="Google Shape;169;p2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70" name="Shape 170"/>
        <p:cNvGrpSpPr/>
        <p:nvPr/>
      </p:nvGrpSpPr>
      <p:grpSpPr>
        <a:xfrm>
          <a:off x="0" y="0"/>
          <a:ext cx="0" cy="0"/>
          <a:chOff x="0" y="0"/>
          <a:chExt cx="0" cy="0"/>
        </a:xfrm>
      </p:grpSpPr>
      <p:sp>
        <p:nvSpPr>
          <p:cNvPr id="171" name="Google Shape;171;p26"/>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2" name="Google Shape;172;p26"/>
          <p:cNvSpPr txBox="1"/>
          <p:nvPr>
            <p:ph idx="1" type="body"/>
          </p:nvPr>
        </p:nvSpPr>
        <p:spPr>
          <a:xfrm rot="5400000">
            <a:off x="2308950" y="-251550"/>
            <a:ext cx="4526100" cy="82296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3" name="Google Shape;173;p26"/>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4" name="Google Shape;174;p26"/>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5" name="Google Shape;175;p2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76" name="Shape 176"/>
        <p:cNvGrpSpPr/>
        <p:nvPr/>
      </p:nvGrpSpPr>
      <p:grpSpPr>
        <a:xfrm>
          <a:off x="0" y="0"/>
          <a:ext cx="0" cy="0"/>
          <a:chOff x="0" y="0"/>
          <a:chExt cx="0" cy="0"/>
        </a:xfrm>
      </p:grpSpPr>
      <p:sp>
        <p:nvSpPr>
          <p:cNvPr id="177" name="Google Shape;177;p27"/>
          <p:cNvSpPr txBox="1"/>
          <p:nvPr>
            <p:ph type="title"/>
          </p:nvPr>
        </p:nvSpPr>
        <p:spPr>
          <a:xfrm rot="5400000">
            <a:off x="4732350" y="2171688"/>
            <a:ext cx="5851500" cy="20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8" name="Google Shape;178;p27"/>
          <p:cNvSpPr txBox="1"/>
          <p:nvPr>
            <p:ph idx="1" type="body"/>
          </p:nvPr>
        </p:nvSpPr>
        <p:spPr>
          <a:xfrm rot="5400000">
            <a:off x="541350" y="190488"/>
            <a:ext cx="5851500" cy="60198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9" name="Google Shape;179;p27"/>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0" name="Google Shape;180;p27"/>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1" name="Google Shape;181;p2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showMasterSp="0">
  <p:cSld name="1_Custom Layout">
    <p:spTree>
      <p:nvGrpSpPr>
        <p:cNvPr id="182" name="Shape 182"/>
        <p:cNvGrpSpPr/>
        <p:nvPr/>
      </p:nvGrpSpPr>
      <p:grpSpPr>
        <a:xfrm>
          <a:off x="0" y="0"/>
          <a:ext cx="0" cy="0"/>
          <a:chOff x="0" y="0"/>
          <a:chExt cx="0" cy="0"/>
        </a:xfrm>
      </p:grpSpPr>
      <p:pic>
        <p:nvPicPr>
          <p:cNvPr id="183" name="Google Shape;183;p28"/>
          <p:cNvPicPr preferRelativeResize="0"/>
          <p:nvPr/>
        </p:nvPicPr>
        <p:blipFill rotWithShape="1">
          <a:blip r:embed="rId2">
            <a:alphaModFix/>
          </a:blip>
          <a:srcRect b="0" l="0" r="0" t="0"/>
          <a:stretch/>
        </p:blipFill>
        <p:spPr>
          <a:xfrm>
            <a:off x="0" y="6781800"/>
            <a:ext cx="9144000" cy="87300"/>
          </a:xfrm>
          <a:prstGeom prst="rect">
            <a:avLst/>
          </a:prstGeom>
          <a:noFill/>
          <a:ln>
            <a:noFill/>
          </a:ln>
        </p:spPr>
      </p:pic>
      <p:pic>
        <p:nvPicPr>
          <p:cNvPr id="184" name="Google Shape;184;p28"/>
          <p:cNvPicPr preferRelativeResize="0"/>
          <p:nvPr/>
        </p:nvPicPr>
        <p:blipFill rotWithShape="1">
          <a:blip r:embed="rId3">
            <a:alphaModFix/>
          </a:blip>
          <a:srcRect b="0" l="0" r="0" t="0"/>
          <a:stretch/>
        </p:blipFill>
        <p:spPr>
          <a:xfrm>
            <a:off x="8153400" y="0"/>
            <a:ext cx="990600" cy="789000"/>
          </a:xfrm>
          <a:prstGeom prst="rect">
            <a:avLst/>
          </a:prstGeom>
          <a:noFill/>
          <a:ln>
            <a:noFill/>
          </a:ln>
        </p:spPr>
      </p:pic>
      <p:pic>
        <p:nvPicPr>
          <p:cNvPr id="185" name="Google Shape;185;p28"/>
          <p:cNvPicPr preferRelativeResize="0"/>
          <p:nvPr/>
        </p:nvPicPr>
        <p:blipFill rotWithShape="1">
          <a:blip r:embed="rId4">
            <a:alphaModFix/>
          </a:blip>
          <a:srcRect b="0" l="0" r="0" t="0"/>
          <a:stretch/>
        </p:blipFill>
        <p:spPr>
          <a:xfrm>
            <a:off x="8153400" y="831850"/>
            <a:ext cx="990600" cy="412800"/>
          </a:xfrm>
          <a:prstGeom prst="rect">
            <a:avLst/>
          </a:prstGeom>
          <a:noFill/>
          <a:ln>
            <a:noFill/>
          </a:ln>
        </p:spPr>
      </p:pic>
      <p:sp>
        <p:nvSpPr>
          <p:cNvPr id="186" name="Google Shape;186;p2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4"/>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accent1"/>
              </a:buClr>
              <a:buSzPts val="1400"/>
              <a:buFont typeface="Calibri"/>
              <a:buNone/>
              <a:defRPr b="0" i="0" sz="44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1" name="Google Shape;31;p4"/>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4"/>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showMasterSp="0">
  <p:cSld name="Custom Layout">
    <p:spTree>
      <p:nvGrpSpPr>
        <p:cNvPr id="34" name="Shape 34"/>
        <p:cNvGrpSpPr/>
        <p:nvPr/>
      </p:nvGrpSpPr>
      <p:grpSpPr>
        <a:xfrm>
          <a:off x="0" y="0"/>
          <a:ext cx="0" cy="0"/>
          <a:chOff x="0" y="0"/>
          <a:chExt cx="0" cy="0"/>
        </a:xfrm>
      </p:grpSpPr>
      <p:pic>
        <p:nvPicPr>
          <p:cNvPr id="35" name="Google Shape;35;p5"/>
          <p:cNvPicPr preferRelativeResize="0"/>
          <p:nvPr/>
        </p:nvPicPr>
        <p:blipFill rotWithShape="1">
          <a:blip r:embed="rId2">
            <a:alphaModFix/>
          </a:blip>
          <a:srcRect b="0" l="0" r="0" t="0"/>
          <a:stretch/>
        </p:blipFill>
        <p:spPr>
          <a:xfrm>
            <a:off x="0" y="6781800"/>
            <a:ext cx="9144000" cy="87313"/>
          </a:xfrm>
          <a:prstGeom prst="rect">
            <a:avLst/>
          </a:prstGeom>
          <a:noFill/>
          <a:ln>
            <a:noFill/>
          </a:ln>
        </p:spPr>
      </p:pic>
      <p:pic>
        <p:nvPicPr>
          <p:cNvPr id="36" name="Google Shape;36;p5"/>
          <p:cNvPicPr preferRelativeResize="0"/>
          <p:nvPr/>
        </p:nvPicPr>
        <p:blipFill rotWithShape="1">
          <a:blip r:embed="rId3">
            <a:alphaModFix/>
          </a:blip>
          <a:srcRect b="0" l="0" r="0" t="0"/>
          <a:stretch/>
        </p:blipFill>
        <p:spPr>
          <a:xfrm>
            <a:off x="8153400" y="0"/>
            <a:ext cx="990600" cy="788988"/>
          </a:xfrm>
          <a:prstGeom prst="rect">
            <a:avLst/>
          </a:prstGeom>
          <a:noFill/>
          <a:ln>
            <a:noFill/>
          </a:ln>
        </p:spPr>
      </p:pic>
      <p:pic>
        <p:nvPicPr>
          <p:cNvPr id="37" name="Google Shape;37;p5"/>
          <p:cNvPicPr preferRelativeResize="0"/>
          <p:nvPr/>
        </p:nvPicPr>
        <p:blipFill rotWithShape="1">
          <a:blip r:embed="rId4">
            <a:alphaModFix/>
          </a:blip>
          <a:srcRect b="0" l="0" r="0" t="0"/>
          <a:stretch/>
        </p:blipFill>
        <p:spPr>
          <a:xfrm>
            <a:off x="8153400" y="831850"/>
            <a:ext cx="990600" cy="412750"/>
          </a:xfrm>
          <a:prstGeom prst="rect">
            <a:avLst/>
          </a:prstGeom>
          <a:noFill/>
          <a:ln>
            <a:noFill/>
          </a:ln>
        </p:spPr>
      </p:pic>
      <p:sp>
        <p:nvSpPr>
          <p:cNvPr id="38" name="Google Shape;38;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9" name="Google Shape;39;p5"/>
          <p:cNvPicPr preferRelativeResize="0"/>
          <p:nvPr/>
        </p:nvPicPr>
        <p:blipFill rotWithShape="1">
          <a:blip r:embed="rId3">
            <a:alphaModFix/>
          </a:blip>
          <a:srcRect b="0" l="0" r="0" t="0"/>
          <a:stretch/>
        </p:blipFill>
        <p:spPr>
          <a:xfrm>
            <a:off x="8153400" y="0"/>
            <a:ext cx="990600" cy="788988"/>
          </a:xfrm>
          <a:prstGeom prst="rect">
            <a:avLst/>
          </a:prstGeom>
          <a:noFill/>
          <a:ln>
            <a:noFill/>
          </a:ln>
        </p:spPr>
      </p:pic>
      <p:pic>
        <p:nvPicPr>
          <p:cNvPr id="40" name="Google Shape;40;p5"/>
          <p:cNvPicPr preferRelativeResize="0"/>
          <p:nvPr/>
        </p:nvPicPr>
        <p:blipFill rotWithShape="1">
          <a:blip r:embed="rId4">
            <a:alphaModFix/>
          </a:blip>
          <a:srcRect b="0" l="0" r="0" t="0"/>
          <a:stretch/>
        </p:blipFill>
        <p:spPr>
          <a:xfrm>
            <a:off x="8153400" y="831850"/>
            <a:ext cx="990600" cy="4127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1" name="Shape 41"/>
        <p:cNvGrpSpPr/>
        <p:nvPr/>
      </p:nvGrpSpPr>
      <p:grpSpPr>
        <a:xfrm>
          <a:off x="0" y="0"/>
          <a:ext cx="0" cy="0"/>
          <a:chOff x="0" y="0"/>
          <a:chExt cx="0" cy="0"/>
        </a:xfrm>
      </p:grpSpPr>
      <p:sp>
        <p:nvSpPr>
          <p:cNvPr id="42" name="Google Shape;42;p6"/>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3" name="Google Shape;43;p6"/>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32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8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24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44" name="Google Shape;44;p6"/>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5" name="Google Shape;45;p6"/>
          <p:cNvSpPr txBox="1"/>
          <p:nvPr>
            <p:ph idx="3" type="body"/>
          </p:nvPr>
        </p:nvSpPr>
        <p:spPr>
          <a:xfrm>
            <a:off x="4645025" y="1535113"/>
            <a:ext cx="4041775" cy="63976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32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8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24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46" name="Google Shape;46;p6"/>
          <p:cNvSpPr txBox="1"/>
          <p:nvPr>
            <p:ph idx="4" type="body"/>
          </p:nvPr>
        </p:nvSpPr>
        <p:spPr>
          <a:xfrm>
            <a:off x="4645025" y="2174875"/>
            <a:ext cx="4041775" cy="3951288"/>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7" name="Google Shape;47;p6"/>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6"/>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0" name="Shape 50"/>
        <p:cNvGrpSpPr/>
        <p:nvPr/>
      </p:nvGrpSpPr>
      <p:grpSpPr>
        <a:xfrm>
          <a:off x="0" y="0"/>
          <a:ext cx="0" cy="0"/>
          <a:chOff x="0" y="0"/>
          <a:chExt cx="0" cy="0"/>
        </a:xfrm>
      </p:grpSpPr>
      <p:sp>
        <p:nvSpPr>
          <p:cNvPr id="51" name="Google Shape;51;p7"/>
          <p:cNvSpPr txBox="1"/>
          <p:nvPr>
            <p:ph type="title"/>
          </p:nvPr>
        </p:nvSpPr>
        <p:spPr>
          <a:xfrm>
            <a:off x="722313" y="4406900"/>
            <a:ext cx="7772400" cy="1362075"/>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alibri"/>
              <a:buNone/>
              <a:defRPr b="1" i="0" sz="4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2" name="Google Shape;52;p7"/>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rgbClr val="888888"/>
              </a:buClr>
              <a:buSzPts val="32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2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2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9pPr>
          </a:lstStyle>
          <a:p/>
        </p:txBody>
      </p:sp>
      <p:sp>
        <p:nvSpPr>
          <p:cNvPr id="53" name="Google Shape;53;p7"/>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7"/>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6" name="Shape 56"/>
        <p:cNvGrpSpPr/>
        <p:nvPr/>
      </p:nvGrpSpPr>
      <p:grpSpPr>
        <a:xfrm>
          <a:off x="0" y="0"/>
          <a:ext cx="0" cy="0"/>
          <a:chOff x="0" y="0"/>
          <a:chExt cx="0" cy="0"/>
        </a:xfrm>
      </p:grpSpPr>
      <p:sp>
        <p:nvSpPr>
          <p:cNvPr id="57" name="Google Shape;57;p8"/>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8" name="Google Shape;58;p8"/>
          <p:cNvSpPr txBox="1"/>
          <p:nvPr>
            <p:ph idx="1" type="body"/>
          </p:nvPr>
        </p:nvSpPr>
        <p:spPr>
          <a:xfrm>
            <a:off x="457200" y="1600200"/>
            <a:ext cx="4038600" cy="4525963"/>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 name="Google Shape;59;p8"/>
          <p:cNvSpPr txBox="1"/>
          <p:nvPr>
            <p:ph idx="2" type="body"/>
          </p:nvPr>
        </p:nvSpPr>
        <p:spPr>
          <a:xfrm>
            <a:off x="4648200" y="1600200"/>
            <a:ext cx="4038600" cy="4525963"/>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 name="Google Shape;60;p8"/>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8"/>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3" name="Shape 63"/>
        <p:cNvGrpSpPr/>
        <p:nvPr/>
      </p:nvGrpSpPr>
      <p:grpSpPr>
        <a:xfrm>
          <a:off x="0" y="0"/>
          <a:ext cx="0" cy="0"/>
          <a:chOff x="0" y="0"/>
          <a:chExt cx="0" cy="0"/>
        </a:xfrm>
      </p:grpSpPr>
      <p:sp>
        <p:nvSpPr>
          <p:cNvPr id="64" name="Google Shape;64;p9"/>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Google Shape;65;p9"/>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7" name="Shape 67"/>
        <p:cNvGrpSpPr/>
        <p:nvPr/>
      </p:nvGrpSpPr>
      <p:grpSpPr>
        <a:xfrm>
          <a:off x="0" y="0"/>
          <a:ext cx="0" cy="0"/>
          <a:chOff x="0" y="0"/>
          <a:chExt cx="0" cy="0"/>
        </a:xfrm>
      </p:grpSpPr>
      <p:sp>
        <p:nvSpPr>
          <p:cNvPr id="68" name="Google Shape;68;p10"/>
          <p:cNvSpPr txBox="1"/>
          <p:nvPr>
            <p:ph type="title"/>
          </p:nvPr>
        </p:nvSpPr>
        <p:spPr>
          <a:xfrm>
            <a:off x="457200" y="273050"/>
            <a:ext cx="3008313" cy="116205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1"/>
              </a:buClr>
              <a:buSzPts val="1400"/>
              <a:buFont typeface="Calibri"/>
              <a:buNone/>
              <a:defRPr b="1" i="0" sz="2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9" name="Google Shape;69;p10"/>
          <p:cNvSpPr txBox="1"/>
          <p:nvPr>
            <p:ph idx="1" type="body"/>
          </p:nvPr>
        </p:nvSpPr>
        <p:spPr>
          <a:xfrm>
            <a:off x="3575050" y="273050"/>
            <a:ext cx="5111750" cy="5853113"/>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 name="Google Shape;70;p10"/>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32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28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24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71" name="Google Shape;71;p10"/>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0"/>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8" name="Shape 98"/>
        <p:cNvGrpSpPr/>
        <p:nvPr/>
      </p:nvGrpSpPr>
      <p:grpSpPr>
        <a:xfrm>
          <a:off x="0" y="0"/>
          <a:ext cx="0" cy="0"/>
          <a:chOff x="0" y="0"/>
          <a:chExt cx="0" cy="0"/>
        </a:xfrm>
      </p:grpSpPr>
      <p:sp>
        <p:nvSpPr>
          <p:cNvPr id="99" name="Google Shape;99;p15"/>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00" name="Google Shape;100;p15"/>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1" name="Google Shape;101;p15"/>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2" name="Google Shape;102;p15"/>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3" name="Google Shape;103;p1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0" Type="http://schemas.openxmlformats.org/officeDocument/2006/relationships/hyperlink" Target="https://inst.eecs.berkeley.edu/~cs61c/resources/MIPS_Green_Sheet.pdf"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4.png"/><Relationship Id="rId9" Type="http://schemas.openxmlformats.org/officeDocument/2006/relationships/hyperlink" Target="http://infocenter.arm.com/help/topic/com.arm.doc.qrc0001m/QRC0001_UAL.pdf" TargetMode="External"/><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19.png"/><Relationship Id="rId8"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cs.cornell.edu/courses/cs3410/2008fa/MIPS_Vol2.pdf" TargetMode="External"/><Relationship Id="rId4" Type="http://schemas.openxmlformats.org/officeDocument/2006/relationships/hyperlink" Target="http://www.cs.cornell.edu/courses/cs3410/2008fa/MIPS_Vol1.pdf" TargetMode="External"/><Relationship Id="rId5" Type="http://schemas.openxmlformats.org/officeDocument/2006/relationships/image" Target="../media/image26.png"/><Relationship Id="rId6"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0" Type="http://schemas.openxmlformats.org/officeDocument/2006/relationships/hyperlink" Target="https://inst.eecs.berkeley.edu/~cs61c/resources/MIPS_Green_Sheet.pdf"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24.png"/><Relationship Id="rId9" Type="http://schemas.openxmlformats.org/officeDocument/2006/relationships/hyperlink" Target="http://infocenter.arm.com/help/topic/com.arm.doc.qrc0001m/QRC0001_UAL.pdf" TargetMode="External"/><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19.png"/><Relationship Id="rId8"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93" name="Google Shape;193;p29"/>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Who’s birthday is it today?</a:t>
            </a:r>
            <a:endParaRPr/>
          </a:p>
        </p:txBody>
      </p:sp>
      <p:sp>
        <p:nvSpPr>
          <p:cNvPr id="194" name="Google Shape;194;p29"/>
          <p:cNvSpPr txBox="1"/>
          <p:nvPr>
            <p:ph idx="1" type="body"/>
          </p:nvPr>
        </p:nvSpPr>
        <p:spPr>
          <a:xfrm>
            <a:off x="1399875" y="1600200"/>
            <a:ext cx="7287000" cy="4846200"/>
          </a:xfrm>
          <a:prstGeom prst="rect">
            <a:avLst/>
          </a:prstGeom>
        </p:spPr>
        <p:txBody>
          <a:bodyPr anchorCtr="0" anchor="t" bIns="91425" lIns="91425" spcFirstLastPara="1" rIns="91425" wrap="square" tIns="91425">
            <a:noAutofit/>
          </a:bodyPr>
          <a:lstStyle/>
          <a:p>
            <a:pPr indent="-431800" lvl="0" marL="457200" rtl="0" algn="l">
              <a:spcBef>
                <a:spcPts val="640"/>
              </a:spcBef>
              <a:spcAft>
                <a:spcPts val="0"/>
              </a:spcAft>
              <a:buSzPts val="3200"/>
              <a:buAutoNum type="alphaLcParenBoth"/>
            </a:pPr>
            <a:r>
              <a:rPr lang="en-US"/>
              <a:t>Ryan</a:t>
            </a:r>
            <a:endParaRPr/>
          </a:p>
          <a:p>
            <a:pPr indent="-431800" lvl="0" marL="457200" rtl="0" algn="l">
              <a:spcBef>
                <a:spcPts val="0"/>
              </a:spcBef>
              <a:spcAft>
                <a:spcPts val="0"/>
              </a:spcAft>
              <a:buSzPts val="3200"/>
              <a:buAutoNum type="alphaLcParenBoth"/>
            </a:pPr>
            <a:r>
              <a:rPr lang="en-US"/>
              <a:t>Rebecca</a:t>
            </a:r>
            <a:endParaRPr/>
          </a:p>
          <a:p>
            <a:pPr indent="-431800" lvl="0" marL="457200" rtl="0" algn="l">
              <a:spcBef>
                <a:spcPts val="0"/>
              </a:spcBef>
              <a:spcAft>
                <a:spcPts val="0"/>
              </a:spcAft>
              <a:buSzPts val="3200"/>
              <a:buAutoNum type="alphaLcParenBoth"/>
            </a:pPr>
            <a:r>
              <a:rPr lang="en-US"/>
              <a:t>Steven</a:t>
            </a:r>
            <a:endParaRPr/>
          </a:p>
          <a:p>
            <a:pPr indent="-431800" lvl="0" marL="457200" rtl="0" algn="l">
              <a:spcBef>
                <a:spcPts val="0"/>
              </a:spcBef>
              <a:spcAft>
                <a:spcPts val="0"/>
              </a:spcAft>
              <a:buSzPts val="3200"/>
              <a:buAutoNum type="alphaLcParenBoth"/>
            </a:pPr>
            <a:r>
              <a:rPr lang="en-US"/>
              <a:t>George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38"/>
          <p:cNvSpPr txBox="1"/>
          <p:nvPr>
            <p:ph type="title"/>
          </p:nvPr>
        </p:nvSpPr>
        <p:spPr>
          <a:xfrm>
            <a:off x="0" y="-182550"/>
            <a:ext cx="91440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lang="en-US" sz="3800"/>
              <a:t>Complex/Reduced</a:t>
            </a:r>
            <a:r>
              <a:rPr b="0" i="0" lang="en-US" sz="3800" u="none" cap="none" strike="noStrike">
                <a:solidFill>
                  <a:schemeClr val="accent1"/>
                </a:solidFill>
                <a:latin typeface="Calibri"/>
                <a:ea typeface="Calibri"/>
                <a:cs typeface="Calibri"/>
                <a:sym typeface="Calibri"/>
              </a:rPr>
              <a:t> Instruction Set Computing</a:t>
            </a:r>
            <a:endParaRPr b="0" i="0" sz="3800" u="none" cap="none" strike="noStrike">
              <a:solidFill>
                <a:schemeClr val="accent1"/>
              </a:solidFill>
              <a:latin typeface="Calibri"/>
              <a:ea typeface="Calibri"/>
              <a:cs typeface="Calibri"/>
              <a:sym typeface="Calibri"/>
            </a:endParaRPr>
          </a:p>
        </p:txBody>
      </p:sp>
      <p:sp>
        <p:nvSpPr>
          <p:cNvPr id="320" name="Google Shape;320;p38"/>
          <p:cNvSpPr txBox="1"/>
          <p:nvPr>
            <p:ph idx="1" type="body"/>
          </p:nvPr>
        </p:nvSpPr>
        <p:spPr>
          <a:xfrm>
            <a:off x="457200" y="838200"/>
            <a:ext cx="8686800" cy="5418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3200"/>
              <a:buFont typeface="Arial"/>
              <a:buChar char="•"/>
            </a:pPr>
            <a:r>
              <a:rPr lang="en-US"/>
              <a:t>E</a:t>
            </a:r>
            <a:r>
              <a:rPr b="0" i="0" lang="en-US" sz="3200" u="none" cap="none" strike="noStrike">
                <a:solidFill>
                  <a:schemeClr val="dk1"/>
                </a:solidFill>
                <a:latin typeface="Calibri"/>
                <a:ea typeface="Calibri"/>
                <a:cs typeface="Calibri"/>
                <a:sym typeface="Calibri"/>
              </a:rPr>
              <a:t>arly trend: add more and more instructions to do elaborate operations – </a:t>
            </a:r>
            <a:r>
              <a:rPr b="0" i="1" lang="en-US" sz="3200" u="none" cap="none" strike="noStrike">
                <a:solidFill>
                  <a:schemeClr val="dk1"/>
                </a:solidFill>
                <a:latin typeface="Calibri"/>
                <a:ea typeface="Calibri"/>
                <a:cs typeface="Calibri"/>
                <a:sym typeface="Calibri"/>
              </a:rPr>
              <a:t>Complex Instruction Set Computing</a:t>
            </a:r>
            <a:r>
              <a:rPr b="0" i="0" lang="en-US" sz="3200" u="none" cap="none" strike="noStrike">
                <a:solidFill>
                  <a:schemeClr val="dk1"/>
                </a:solidFill>
                <a:latin typeface="Calibri"/>
                <a:ea typeface="Calibri"/>
                <a:cs typeface="Calibri"/>
                <a:sym typeface="Calibri"/>
              </a:rPr>
              <a:t> (CISC)</a:t>
            </a:r>
            <a:endParaRPr b="0" i="0" sz="3200" u="none" cap="none" strike="noStrike">
              <a:solidFill>
                <a:schemeClr val="dk1"/>
              </a:solidFill>
              <a:latin typeface="Calibri"/>
              <a:ea typeface="Calibri"/>
              <a:cs typeface="Calibri"/>
              <a:sym typeface="Calibri"/>
            </a:endParaRPr>
          </a:p>
          <a:p>
            <a:pPr indent="-285750" lvl="1" marL="742950" marR="0" rtl="0" algn="l">
              <a:lnSpc>
                <a:spcPct val="90000"/>
              </a:lnSpc>
              <a:spcBef>
                <a:spcPts val="0"/>
              </a:spcBef>
              <a:spcAft>
                <a:spcPts val="0"/>
              </a:spcAft>
              <a:buClr>
                <a:schemeClr val="dk1"/>
              </a:buClr>
              <a:buSzPts val="2800"/>
              <a:buFont typeface="Arial"/>
              <a:buChar char="–"/>
            </a:pPr>
            <a:r>
              <a:rPr lang="en-US"/>
              <a:t>difficult to learn and comprehend language</a:t>
            </a:r>
            <a:endParaRPr/>
          </a:p>
          <a:p>
            <a:pPr indent="-285750" lvl="1" marL="742950" marR="0" rtl="0" algn="l">
              <a:lnSpc>
                <a:spcPct val="90000"/>
              </a:lnSpc>
              <a:spcBef>
                <a:spcPts val="0"/>
              </a:spcBef>
              <a:spcAft>
                <a:spcPts val="0"/>
              </a:spcAft>
              <a:buClr>
                <a:schemeClr val="dk1"/>
              </a:buClr>
              <a:buSzPts val="2800"/>
              <a:buFont typeface="Arial"/>
              <a:buChar char="–"/>
            </a:pPr>
            <a:r>
              <a:rPr lang="en-US"/>
              <a:t>super-complicated (slow?) hardware</a:t>
            </a:r>
            <a:endParaRPr/>
          </a:p>
          <a:p>
            <a:pPr indent="-342900" lvl="0" marL="342900" marR="0" rtl="0" algn="l">
              <a:lnSpc>
                <a:spcPct val="90000"/>
              </a:lnSpc>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Opposite philosophy later began to dominate: </a:t>
            </a:r>
            <a:r>
              <a:rPr b="0" i="1" lang="en-US" sz="3200" u="none" cap="none" strike="noStrike">
                <a:solidFill>
                  <a:schemeClr val="dk1"/>
                </a:solidFill>
                <a:latin typeface="Calibri"/>
                <a:ea typeface="Calibri"/>
                <a:cs typeface="Calibri"/>
                <a:sym typeface="Calibri"/>
              </a:rPr>
              <a:t>Reduced Instruction Set Computing </a:t>
            </a:r>
            <a:r>
              <a:rPr b="0" i="0" lang="en-US" sz="3200" u="none" cap="none" strike="noStrike">
                <a:solidFill>
                  <a:schemeClr val="dk1"/>
                </a:solidFill>
                <a:latin typeface="Calibri"/>
                <a:ea typeface="Calibri"/>
                <a:cs typeface="Calibri"/>
                <a:sym typeface="Calibri"/>
              </a:rPr>
              <a:t>(RISC)</a:t>
            </a:r>
            <a:endParaRPr/>
          </a:p>
          <a:p>
            <a:pPr indent="-285750" lvl="1" marL="742950" marR="0" rtl="0" algn="l">
              <a:lnSpc>
                <a:spcPct val="90000"/>
              </a:lnSpc>
              <a:spcBef>
                <a:spcPts val="560"/>
              </a:spcBef>
              <a:spcAft>
                <a:spcPts val="0"/>
              </a:spcAft>
              <a:buClr>
                <a:srgbClr val="FF0000"/>
              </a:buClr>
              <a:buSzPts val="2800"/>
              <a:buFont typeface="Arial"/>
              <a:buChar char="–"/>
            </a:pPr>
            <a:r>
              <a:rPr b="0" i="0" lang="en-US" sz="2800" u="none" cap="none" strike="noStrike">
                <a:solidFill>
                  <a:srgbClr val="FF0000"/>
                </a:solidFill>
                <a:latin typeface="Calibri"/>
                <a:ea typeface="Calibri"/>
                <a:cs typeface="Calibri"/>
                <a:sym typeface="Calibri"/>
              </a:rPr>
              <a:t>Simpler (and smaller) instruction set makes it easier to build fast hardware</a:t>
            </a:r>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Let software do the complicated operations by composing simpler ones</a:t>
            </a:r>
            <a:endParaRPr b="0" i="0" sz="2800" u="none" cap="none" strike="noStrike">
              <a:solidFill>
                <a:schemeClr val="dk1"/>
              </a:solidFill>
              <a:latin typeface="Calibri"/>
              <a:ea typeface="Calibri"/>
              <a:cs typeface="Calibri"/>
              <a:sym typeface="Calibri"/>
            </a:endParaRPr>
          </a:p>
        </p:txBody>
      </p:sp>
      <p:sp>
        <p:nvSpPr>
          <p:cNvPr id="321" name="Google Shape;321;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
        <p:nvSpPr>
          <p:cNvPr id="322" name="Google Shape;322;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23" name="Google Shape;323;p3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0" st="0"/>
                                            </p:txEl>
                                          </p:spTgt>
                                        </p:tgtEl>
                                        <p:attrNameLst>
                                          <p:attrName>style.visibility</p:attrName>
                                        </p:attrNameLst>
                                      </p:cBhvr>
                                      <p:to>
                                        <p:strVal val="visible"/>
                                      </p:to>
                                    </p:set>
                                    <p:animEffect filter="fade" transition="in">
                                      <p:cBhvr>
                                        <p:cTn dur="1"/>
                                        <p:tgtEl>
                                          <p:spTgt spid="3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1" st="1"/>
                                            </p:txEl>
                                          </p:spTgt>
                                        </p:tgtEl>
                                        <p:attrNameLst>
                                          <p:attrName>style.visibility</p:attrName>
                                        </p:attrNameLst>
                                      </p:cBhvr>
                                      <p:to>
                                        <p:strVal val="visible"/>
                                      </p:to>
                                    </p:set>
                                    <p:animEffect filter="fade" transition="in">
                                      <p:cBhvr>
                                        <p:cTn dur="1"/>
                                        <p:tgtEl>
                                          <p:spTgt spid="3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2" st="2"/>
                                            </p:txEl>
                                          </p:spTgt>
                                        </p:tgtEl>
                                        <p:attrNameLst>
                                          <p:attrName>style.visibility</p:attrName>
                                        </p:attrNameLst>
                                      </p:cBhvr>
                                      <p:to>
                                        <p:strVal val="visible"/>
                                      </p:to>
                                    </p:set>
                                    <p:animEffect filter="fade" transition="in">
                                      <p:cBhvr>
                                        <p:cTn dur="1"/>
                                        <p:tgtEl>
                                          <p:spTgt spid="3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3" st="3"/>
                                            </p:txEl>
                                          </p:spTgt>
                                        </p:tgtEl>
                                        <p:attrNameLst>
                                          <p:attrName>style.visibility</p:attrName>
                                        </p:attrNameLst>
                                      </p:cBhvr>
                                      <p:to>
                                        <p:strVal val="visible"/>
                                      </p:to>
                                    </p:set>
                                    <p:animEffect filter="fade" transition="in">
                                      <p:cBhvr>
                                        <p:cTn dur="1"/>
                                        <p:tgtEl>
                                          <p:spTgt spid="3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4" st="4"/>
                                            </p:txEl>
                                          </p:spTgt>
                                        </p:tgtEl>
                                        <p:attrNameLst>
                                          <p:attrName>style.visibility</p:attrName>
                                        </p:attrNameLst>
                                      </p:cBhvr>
                                      <p:to>
                                        <p:strVal val="visible"/>
                                      </p:to>
                                    </p:set>
                                    <p:animEffect filter="fade" transition="in">
                                      <p:cBhvr>
                                        <p:cTn dur="1"/>
                                        <p:tgtEl>
                                          <p:spTgt spid="3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5" st="5"/>
                                            </p:txEl>
                                          </p:spTgt>
                                        </p:tgtEl>
                                        <p:attrNameLst>
                                          <p:attrName>style.visibility</p:attrName>
                                        </p:attrNameLst>
                                      </p:cBhvr>
                                      <p:to>
                                        <p:strVal val="visible"/>
                                      </p:to>
                                    </p:set>
                                    <p:animEffect filter="fade" transition="in">
                                      <p:cBhvr>
                                        <p:cTn dur="1"/>
                                        <p:tgtEl>
                                          <p:spTgt spid="32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Mainstream ISAs</a:t>
            </a:r>
            <a:endParaRPr b="0" i="0" sz="4400" u="none" cap="none" strike="noStrike">
              <a:solidFill>
                <a:schemeClr val="accent1"/>
              </a:solidFill>
              <a:latin typeface="Calibri"/>
              <a:ea typeface="Calibri"/>
              <a:cs typeface="Calibri"/>
              <a:sym typeface="Calibri"/>
            </a:endParaRPr>
          </a:p>
        </p:txBody>
      </p:sp>
      <p:sp>
        <p:nvSpPr>
          <p:cNvPr id="331" name="Google Shape;331;p3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
        <p:nvSpPr>
          <p:cNvPr id="332" name="Google Shape;332;p3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333" name="Google Shape;333;p39"/>
          <p:cNvPicPr preferRelativeResize="0"/>
          <p:nvPr/>
        </p:nvPicPr>
        <p:blipFill rotWithShape="1">
          <a:blip r:embed="rId3">
            <a:alphaModFix/>
          </a:blip>
          <a:srcRect b="0" l="0" r="0" t="0"/>
          <a:stretch/>
        </p:blipFill>
        <p:spPr>
          <a:xfrm>
            <a:off x="3657600" y="1558137"/>
            <a:ext cx="1828800" cy="541200"/>
          </a:xfrm>
          <a:prstGeom prst="rect">
            <a:avLst/>
          </a:prstGeom>
          <a:noFill/>
          <a:ln>
            <a:noFill/>
          </a:ln>
        </p:spPr>
      </p:pic>
      <p:pic>
        <p:nvPicPr>
          <p:cNvPr id="334" name="Google Shape;334;p39"/>
          <p:cNvPicPr preferRelativeResize="0"/>
          <p:nvPr/>
        </p:nvPicPr>
        <p:blipFill rotWithShape="1">
          <a:blip r:embed="rId4">
            <a:alphaModFix/>
          </a:blip>
          <a:srcRect b="0" l="0" r="0" t="0"/>
          <a:stretch/>
        </p:blipFill>
        <p:spPr>
          <a:xfrm>
            <a:off x="3108960" y="2377440"/>
            <a:ext cx="2926200" cy="2787900"/>
          </a:xfrm>
          <a:prstGeom prst="rect">
            <a:avLst/>
          </a:prstGeom>
          <a:noFill/>
          <a:ln>
            <a:noFill/>
          </a:ln>
        </p:spPr>
      </p:pic>
      <p:pic>
        <p:nvPicPr>
          <p:cNvPr id="335" name="Google Shape;335;p39"/>
          <p:cNvPicPr preferRelativeResize="0"/>
          <p:nvPr/>
        </p:nvPicPr>
        <p:blipFill rotWithShape="1">
          <a:blip r:embed="rId5">
            <a:alphaModFix/>
          </a:blip>
          <a:srcRect b="0" l="0" r="0" t="0"/>
          <a:stretch/>
        </p:blipFill>
        <p:spPr>
          <a:xfrm>
            <a:off x="6126480" y="2377440"/>
            <a:ext cx="2926200" cy="1968600"/>
          </a:xfrm>
          <a:prstGeom prst="rect">
            <a:avLst/>
          </a:prstGeom>
          <a:noFill/>
          <a:ln>
            <a:noFill/>
          </a:ln>
        </p:spPr>
      </p:pic>
      <p:pic>
        <p:nvPicPr>
          <p:cNvPr id="336" name="Google Shape;336;p39"/>
          <p:cNvPicPr preferRelativeResize="0"/>
          <p:nvPr/>
        </p:nvPicPr>
        <p:blipFill rotWithShape="1">
          <a:blip r:embed="rId6">
            <a:alphaModFix/>
          </a:blip>
          <a:srcRect b="0" l="0" r="0" t="0"/>
          <a:stretch/>
        </p:blipFill>
        <p:spPr>
          <a:xfrm>
            <a:off x="91440" y="2377440"/>
            <a:ext cx="2926200" cy="2154600"/>
          </a:xfrm>
          <a:prstGeom prst="rect">
            <a:avLst/>
          </a:prstGeom>
          <a:noFill/>
          <a:ln>
            <a:noFill/>
          </a:ln>
        </p:spPr>
      </p:pic>
      <p:pic>
        <p:nvPicPr>
          <p:cNvPr id="337" name="Google Shape;337;p39"/>
          <p:cNvPicPr preferRelativeResize="0"/>
          <p:nvPr/>
        </p:nvPicPr>
        <p:blipFill rotWithShape="1">
          <a:blip r:embed="rId7">
            <a:alphaModFix/>
          </a:blip>
          <a:srcRect b="0" l="0" r="0" t="0"/>
          <a:stretch/>
        </p:blipFill>
        <p:spPr>
          <a:xfrm>
            <a:off x="865233" y="1371600"/>
            <a:ext cx="1378500" cy="914400"/>
          </a:xfrm>
          <a:prstGeom prst="rect">
            <a:avLst/>
          </a:prstGeom>
          <a:noFill/>
          <a:ln>
            <a:noFill/>
          </a:ln>
        </p:spPr>
      </p:pic>
      <p:pic>
        <p:nvPicPr>
          <p:cNvPr id="338" name="Google Shape;338;p39"/>
          <p:cNvPicPr preferRelativeResize="0"/>
          <p:nvPr/>
        </p:nvPicPr>
        <p:blipFill rotWithShape="1">
          <a:blip r:embed="rId8">
            <a:alphaModFix/>
          </a:blip>
          <a:srcRect b="28292" l="0" r="0" t="29093"/>
          <a:stretch/>
        </p:blipFill>
        <p:spPr>
          <a:xfrm>
            <a:off x="6675120" y="1571623"/>
            <a:ext cx="1828800" cy="514500"/>
          </a:xfrm>
          <a:prstGeom prst="rect">
            <a:avLst/>
          </a:prstGeom>
          <a:noFill/>
          <a:ln>
            <a:noFill/>
          </a:ln>
        </p:spPr>
      </p:pic>
      <p:sp>
        <p:nvSpPr>
          <p:cNvPr id="339" name="Google Shape;339;p39"/>
          <p:cNvSpPr txBox="1"/>
          <p:nvPr/>
        </p:nvSpPr>
        <p:spPr>
          <a:xfrm>
            <a:off x="91440" y="5212080"/>
            <a:ext cx="2926200" cy="1097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Macbooks &amp; PCs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(Core i3, i5, i7, M)</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x86 Instruction Set</a:t>
            </a:r>
            <a:endParaRPr sz="1800">
              <a:solidFill>
                <a:schemeClr val="dk1"/>
              </a:solidFill>
              <a:latin typeface="Calibri"/>
              <a:ea typeface="Calibri"/>
              <a:cs typeface="Calibri"/>
              <a:sym typeface="Calibri"/>
            </a:endParaRPr>
          </a:p>
        </p:txBody>
      </p:sp>
      <p:sp>
        <p:nvSpPr>
          <p:cNvPr id="340" name="Google Shape;340;p39"/>
          <p:cNvSpPr txBox="1"/>
          <p:nvPr/>
        </p:nvSpPr>
        <p:spPr>
          <a:xfrm>
            <a:off x="3108959" y="5212079"/>
            <a:ext cx="2926200" cy="1097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Smartphone-like devices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(iPhone, iPad, Raspberry Pi)</a:t>
            </a:r>
            <a:endParaRPr/>
          </a:p>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9"/>
              </a:rPr>
              <a:t>ARM Instruction Set</a:t>
            </a:r>
            <a:endParaRPr sz="1800">
              <a:solidFill>
                <a:schemeClr val="dk1"/>
              </a:solidFill>
              <a:latin typeface="Calibri"/>
              <a:ea typeface="Calibri"/>
              <a:cs typeface="Calibri"/>
              <a:sym typeface="Calibri"/>
            </a:endParaRPr>
          </a:p>
        </p:txBody>
      </p:sp>
      <p:sp>
        <p:nvSpPr>
          <p:cNvPr id="341" name="Google Shape;341;p39"/>
          <p:cNvSpPr txBox="1"/>
          <p:nvPr/>
        </p:nvSpPr>
        <p:spPr>
          <a:xfrm>
            <a:off x="6126478" y="5212080"/>
            <a:ext cx="2926200" cy="1097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Digital home &amp; networking equipment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(Blu-ray, PlayStation 2)</a:t>
            </a:r>
            <a:endParaRPr/>
          </a:p>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10"/>
              </a:rPr>
              <a:t>MIPS Instruction Set</a:t>
            </a:r>
            <a:endParaRPr sz="1800">
              <a:solidFill>
                <a:schemeClr val="dk1"/>
              </a:solidFill>
              <a:latin typeface="Calibri"/>
              <a:ea typeface="Calibri"/>
              <a:cs typeface="Calibri"/>
              <a:sym typeface="Calibri"/>
            </a:endParaRPr>
          </a:p>
        </p:txBody>
      </p:sp>
      <p:sp>
        <p:nvSpPr>
          <p:cNvPr id="342" name="Google Shape;342;p39"/>
          <p:cNvSpPr/>
          <p:nvPr/>
        </p:nvSpPr>
        <p:spPr>
          <a:xfrm>
            <a:off x="6080760" y="1463040"/>
            <a:ext cx="3017400" cy="30174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3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0"/>
          <p:cNvSpPr txBox="1"/>
          <p:nvPr>
            <p:ph type="title"/>
          </p:nvPr>
        </p:nvSpPr>
        <p:spPr>
          <a:xfrm>
            <a:off x="457200" y="-182562"/>
            <a:ext cx="8229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Next Semester -- RISC-V!</a:t>
            </a:r>
            <a:endParaRPr/>
          </a:p>
        </p:txBody>
      </p:sp>
      <p:sp>
        <p:nvSpPr>
          <p:cNvPr id="350" name="Google Shape;350;p4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Screen Shot 2017-06-26 at 2.19.05 AM.png" id="351" name="Google Shape;351;p40"/>
          <p:cNvPicPr preferRelativeResize="0"/>
          <p:nvPr/>
        </p:nvPicPr>
        <p:blipFill>
          <a:blip r:embed="rId3">
            <a:alphaModFix/>
          </a:blip>
          <a:stretch>
            <a:fillRect/>
          </a:stretch>
        </p:blipFill>
        <p:spPr>
          <a:xfrm>
            <a:off x="-14277" y="776298"/>
            <a:ext cx="5343925" cy="3738300"/>
          </a:xfrm>
          <a:prstGeom prst="rect">
            <a:avLst/>
          </a:prstGeom>
          <a:noFill/>
          <a:ln>
            <a:noFill/>
          </a:ln>
        </p:spPr>
      </p:pic>
      <p:pic>
        <p:nvPicPr>
          <p:cNvPr descr="Screen Shot 2017-06-26 at 2.19.17 AM.png" id="352" name="Google Shape;352;p40"/>
          <p:cNvPicPr preferRelativeResize="0"/>
          <p:nvPr/>
        </p:nvPicPr>
        <p:blipFill>
          <a:blip r:embed="rId4">
            <a:alphaModFix/>
          </a:blip>
          <a:stretch>
            <a:fillRect/>
          </a:stretch>
        </p:blipFill>
        <p:spPr>
          <a:xfrm>
            <a:off x="3242275" y="3683723"/>
            <a:ext cx="5873150" cy="3153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1"/>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RISC Extreme -- One Instruction Set Computing</a:t>
            </a:r>
            <a:endParaRPr/>
          </a:p>
        </p:txBody>
      </p:sp>
      <p:sp>
        <p:nvSpPr>
          <p:cNvPr id="359" name="Google Shape;359;p41"/>
          <p:cNvSpPr txBox="1"/>
          <p:nvPr>
            <p:ph idx="1" type="body"/>
          </p:nvPr>
        </p:nvSpPr>
        <p:spPr>
          <a:xfrm>
            <a:off x="457200" y="1600199"/>
            <a:ext cx="8229600" cy="4846200"/>
          </a:xfrm>
          <a:prstGeom prst="rect">
            <a:avLst/>
          </a:prstGeom>
        </p:spPr>
        <p:txBody>
          <a:bodyPr anchorCtr="0" anchor="t" bIns="91425" lIns="91425" spcFirstLastPara="1" rIns="91425" wrap="square" tIns="91425">
            <a:noAutofit/>
          </a:bodyPr>
          <a:lstStyle/>
          <a:p>
            <a:pPr indent="0" lvl="0" marL="0" rtl="0" algn="l">
              <a:lnSpc>
                <a:spcPct val="160000"/>
              </a:lnSpc>
              <a:spcBef>
                <a:spcPts val="400"/>
              </a:spcBef>
              <a:spcAft>
                <a:spcPts val="0"/>
              </a:spcAft>
              <a:buClr>
                <a:schemeClr val="dk1"/>
              </a:buClr>
              <a:buSzPts val="1100"/>
              <a:buFont typeface="Arial"/>
              <a:buNone/>
            </a:pPr>
            <a:r>
              <a:rPr b="1" lang="en-US" sz="3000">
                <a:highlight>
                  <a:srgbClr val="FFFFFF"/>
                </a:highlight>
                <a:latin typeface="Arial"/>
                <a:ea typeface="Arial"/>
                <a:cs typeface="Arial"/>
                <a:sym typeface="Arial"/>
              </a:rPr>
              <a:t>Subtract and branch if not equal to zero</a:t>
            </a:r>
            <a:endParaRPr b="1" sz="3000">
              <a:highlight>
                <a:srgbClr val="FFFFFF"/>
              </a:highlight>
              <a:latin typeface="Arial"/>
              <a:ea typeface="Arial"/>
              <a:cs typeface="Arial"/>
              <a:sym typeface="Arial"/>
            </a:endParaRPr>
          </a:p>
          <a:p>
            <a:pPr indent="-139700" lvl="0" marL="342900" rtl="0" algn="l">
              <a:spcBef>
                <a:spcPts val="640"/>
              </a:spcBef>
              <a:spcAft>
                <a:spcPts val="0"/>
              </a:spcAft>
              <a:buNone/>
            </a:pPr>
            <a:r>
              <a:rPr lang="en-US" sz="2400">
                <a:solidFill>
                  <a:srgbClr val="222222"/>
                </a:solidFill>
                <a:highlight>
                  <a:srgbClr val="FFFFFF"/>
                </a:highlight>
                <a:latin typeface="Arial"/>
                <a:ea typeface="Arial"/>
                <a:cs typeface="Arial"/>
                <a:sym typeface="Arial"/>
              </a:rPr>
              <a:t>The </a:t>
            </a:r>
            <a:r>
              <a:rPr lang="en-US" sz="2400">
                <a:solidFill>
                  <a:srgbClr val="222222"/>
                </a:solidFill>
                <a:highlight>
                  <a:srgbClr val="FFFFFF"/>
                </a:highlight>
                <a:latin typeface="Verdana"/>
                <a:ea typeface="Verdana"/>
                <a:cs typeface="Verdana"/>
                <a:sym typeface="Verdana"/>
              </a:rPr>
              <a:t>SBNZ a, b, c, d</a:t>
            </a:r>
            <a:r>
              <a:rPr lang="en-US" sz="2400">
                <a:solidFill>
                  <a:srgbClr val="222222"/>
                </a:solidFill>
                <a:highlight>
                  <a:srgbClr val="FFFFFF"/>
                </a:highlight>
                <a:latin typeface="Arial"/>
                <a:ea typeface="Arial"/>
                <a:cs typeface="Arial"/>
                <a:sym typeface="Arial"/>
              </a:rPr>
              <a:t> instruction ("</a:t>
            </a:r>
            <a:r>
              <a:rPr b="1" lang="en-US" sz="2400">
                <a:solidFill>
                  <a:srgbClr val="222222"/>
                </a:solidFill>
                <a:highlight>
                  <a:srgbClr val="FFFFFF"/>
                </a:highlight>
                <a:latin typeface="Arial"/>
                <a:ea typeface="Arial"/>
                <a:cs typeface="Arial"/>
                <a:sym typeface="Arial"/>
              </a:rPr>
              <a:t>S</a:t>
            </a:r>
            <a:r>
              <a:rPr lang="en-US" sz="2400">
                <a:solidFill>
                  <a:srgbClr val="222222"/>
                </a:solidFill>
                <a:highlight>
                  <a:srgbClr val="FFFFFF"/>
                </a:highlight>
                <a:latin typeface="Arial"/>
                <a:ea typeface="Arial"/>
                <a:cs typeface="Arial"/>
                <a:sym typeface="Arial"/>
              </a:rPr>
              <a:t>ubtract and </a:t>
            </a:r>
            <a:r>
              <a:rPr b="1" lang="en-US" sz="2400">
                <a:solidFill>
                  <a:srgbClr val="222222"/>
                </a:solidFill>
                <a:highlight>
                  <a:srgbClr val="FFFFFF"/>
                </a:highlight>
                <a:latin typeface="Arial"/>
                <a:ea typeface="Arial"/>
                <a:cs typeface="Arial"/>
                <a:sym typeface="Arial"/>
              </a:rPr>
              <a:t>B</a:t>
            </a:r>
            <a:r>
              <a:rPr lang="en-US" sz="2400">
                <a:solidFill>
                  <a:srgbClr val="222222"/>
                </a:solidFill>
                <a:highlight>
                  <a:srgbClr val="FFFFFF"/>
                </a:highlight>
                <a:latin typeface="Arial"/>
                <a:ea typeface="Arial"/>
                <a:cs typeface="Arial"/>
                <a:sym typeface="Arial"/>
              </a:rPr>
              <a:t>ranch if </a:t>
            </a:r>
            <a:r>
              <a:rPr b="1" lang="en-US" sz="2400">
                <a:solidFill>
                  <a:srgbClr val="222222"/>
                </a:solidFill>
                <a:highlight>
                  <a:srgbClr val="FFFFFF"/>
                </a:highlight>
                <a:latin typeface="Arial"/>
                <a:ea typeface="Arial"/>
                <a:cs typeface="Arial"/>
                <a:sym typeface="Arial"/>
              </a:rPr>
              <a:t>N</a:t>
            </a:r>
            <a:r>
              <a:rPr lang="en-US" sz="2400">
                <a:solidFill>
                  <a:srgbClr val="222222"/>
                </a:solidFill>
                <a:highlight>
                  <a:srgbClr val="FFFFFF"/>
                </a:highlight>
                <a:latin typeface="Arial"/>
                <a:ea typeface="Arial"/>
                <a:cs typeface="Arial"/>
                <a:sym typeface="Arial"/>
              </a:rPr>
              <a:t>ot equal to </a:t>
            </a:r>
            <a:r>
              <a:rPr b="1" lang="en-US" sz="2400">
                <a:solidFill>
                  <a:srgbClr val="222222"/>
                </a:solidFill>
                <a:highlight>
                  <a:srgbClr val="FFFFFF"/>
                </a:highlight>
                <a:latin typeface="Arial"/>
                <a:ea typeface="Arial"/>
                <a:cs typeface="Arial"/>
                <a:sym typeface="Arial"/>
              </a:rPr>
              <a:t>Z</a:t>
            </a:r>
            <a:r>
              <a:rPr lang="en-US" sz="2400">
                <a:solidFill>
                  <a:srgbClr val="222222"/>
                </a:solidFill>
                <a:highlight>
                  <a:srgbClr val="FFFFFF"/>
                </a:highlight>
                <a:latin typeface="Arial"/>
                <a:ea typeface="Arial"/>
                <a:cs typeface="Arial"/>
                <a:sym typeface="Arial"/>
              </a:rPr>
              <a:t>ero") subtracts the contents at address </a:t>
            </a:r>
            <a:r>
              <a:rPr i="1" lang="en-US" sz="2400">
                <a:solidFill>
                  <a:srgbClr val="222222"/>
                </a:solidFill>
                <a:highlight>
                  <a:srgbClr val="FFFFFF"/>
                </a:highlight>
                <a:latin typeface="Arial"/>
                <a:ea typeface="Arial"/>
                <a:cs typeface="Arial"/>
                <a:sym typeface="Arial"/>
              </a:rPr>
              <a:t>a</a:t>
            </a:r>
            <a:r>
              <a:rPr lang="en-US" sz="2400">
                <a:solidFill>
                  <a:srgbClr val="222222"/>
                </a:solidFill>
                <a:highlight>
                  <a:srgbClr val="FFFFFF"/>
                </a:highlight>
                <a:latin typeface="Arial"/>
                <a:ea typeface="Arial"/>
                <a:cs typeface="Arial"/>
                <a:sym typeface="Arial"/>
              </a:rPr>
              <a:t> from the contents at address </a:t>
            </a:r>
            <a:r>
              <a:rPr i="1" lang="en-US" sz="2400">
                <a:solidFill>
                  <a:srgbClr val="222222"/>
                </a:solidFill>
                <a:highlight>
                  <a:srgbClr val="FFFFFF"/>
                </a:highlight>
                <a:latin typeface="Arial"/>
                <a:ea typeface="Arial"/>
                <a:cs typeface="Arial"/>
                <a:sym typeface="Arial"/>
              </a:rPr>
              <a:t>b</a:t>
            </a:r>
            <a:r>
              <a:rPr lang="en-US" sz="2400">
                <a:solidFill>
                  <a:srgbClr val="222222"/>
                </a:solidFill>
                <a:highlight>
                  <a:srgbClr val="FFFFFF"/>
                </a:highlight>
                <a:latin typeface="Arial"/>
                <a:ea typeface="Arial"/>
                <a:cs typeface="Arial"/>
                <a:sym typeface="Arial"/>
              </a:rPr>
              <a:t>, stores the result at address </a:t>
            </a:r>
            <a:r>
              <a:rPr i="1" lang="en-US" sz="2400">
                <a:solidFill>
                  <a:srgbClr val="222222"/>
                </a:solidFill>
                <a:highlight>
                  <a:srgbClr val="FFFFFF"/>
                </a:highlight>
                <a:latin typeface="Arial"/>
                <a:ea typeface="Arial"/>
                <a:cs typeface="Arial"/>
                <a:sym typeface="Arial"/>
              </a:rPr>
              <a:t>c</a:t>
            </a:r>
            <a:r>
              <a:rPr lang="en-US" sz="2400">
                <a:solidFill>
                  <a:srgbClr val="222222"/>
                </a:solidFill>
                <a:highlight>
                  <a:srgbClr val="FFFFFF"/>
                </a:highlight>
                <a:latin typeface="Arial"/>
                <a:ea typeface="Arial"/>
                <a:cs typeface="Arial"/>
                <a:sym typeface="Arial"/>
              </a:rPr>
              <a:t>, and then, </a:t>
            </a:r>
            <a:r>
              <a:rPr i="1" lang="en-US" sz="2400">
                <a:solidFill>
                  <a:srgbClr val="222222"/>
                </a:solidFill>
                <a:highlight>
                  <a:srgbClr val="FFFFFF"/>
                </a:highlight>
                <a:latin typeface="Arial"/>
                <a:ea typeface="Arial"/>
                <a:cs typeface="Arial"/>
                <a:sym typeface="Arial"/>
              </a:rPr>
              <a:t>if the result is not 0</a:t>
            </a:r>
            <a:r>
              <a:rPr lang="en-US" sz="2400">
                <a:solidFill>
                  <a:srgbClr val="222222"/>
                </a:solidFill>
                <a:highlight>
                  <a:srgbClr val="FFFFFF"/>
                </a:highlight>
                <a:latin typeface="Arial"/>
                <a:ea typeface="Arial"/>
                <a:cs typeface="Arial"/>
                <a:sym typeface="Arial"/>
              </a:rPr>
              <a:t>, transfers control to address </a:t>
            </a:r>
            <a:r>
              <a:rPr i="1" lang="en-US" sz="2400">
                <a:solidFill>
                  <a:srgbClr val="222222"/>
                </a:solidFill>
                <a:highlight>
                  <a:srgbClr val="FFFFFF"/>
                </a:highlight>
                <a:latin typeface="Arial"/>
                <a:ea typeface="Arial"/>
                <a:cs typeface="Arial"/>
                <a:sym typeface="Arial"/>
              </a:rPr>
              <a:t>d</a:t>
            </a:r>
            <a:r>
              <a:rPr lang="en-US" sz="2400">
                <a:solidFill>
                  <a:srgbClr val="222222"/>
                </a:solidFill>
                <a:highlight>
                  <a:srgbClr val="FFFFFF"/>
                </a:highlight>
                <a:latin typeface="Arial"/>
                <a:ea typeface="Arial"/>
                <a:cs typeface="Arial"/>
                <a:sym typeface="Arial"/>
              </a:rPr>
              <a:t> (if the result is equal zero, execution proceeds to the next instruction in sequence).</a:t>
            </a:r>
            <a:endParaRPr sz="2400">
              <a:solidFill>
                <a:srgbClr val="222222"/>
              </a:solidFill>
              <a:highlight>
                <a:srgbClr val="FFFFFF"/>
              </a:highlight>
              <a:latin typeface="Arial"/>
              <a:ea typeface="Arial"/>
              <a:cs typeface="Arial"/>
              <a:sym typeface="Arial"/>
            </a:endParaRPr>
          </a:p>
          <a:p>
            <a:pPr indent="-139700" lvl="0" marL="342900" rtl="0" algn="l">
              <a:spcBef>
                <a:spcPts val="640"/>
              </a:spcBef>
              <a:spcAft>
                <a:spcPts val="0"/>
              </a:spcAft>
              <a:buNone/>
            </a:pPr>
            <a:r>
              <a:t/>
            </a:r>
            <a:endParaRPr sz="2400">
              <a:solidFill>
                <a:srgbClr val="222222"/>
              </a:solidFill>
              <a:highlight>
                <a:srgbClr val="FFFFFF"/>
              </a:highlight>
              <a:latin typeface="Arial"/>
              <a:ea typeface="Arial"/>
              <a:cs typeface="Arial"/>
              <a:sym typeface="Arial"/>
            </a:endParaRPr>
          </a:p>
          <a:p>
            <a:pPr indent="-139700" lvl="0" marL="342900" rtl="0" algn="l">
              <a:spcBef>
                <a:spcPts val="640"/>
              </a:spcBef>
              <a:spcAft>
                <a:spcPts val="0"/>
              </a:spcAft>
              <a:buNone/>
            </a:pPr>
            <a:r>
              <a:rPr lang="en-US" sz="2400">
                <a:solidFill>
                  <a:srgbClr val="222222"/>
                </a:solidFill>
                <a:highlight>
                  <a:srgbClr val="FFFFFF"/>
                </a:highlight>
                <a:latin typeface="Arial"/>
                <a:ea typeface="Arial"/>
                <a:cs typeface="Arial"/>
                <a:sym typeface="Arial"/>
              </a:rPr>
              <a:t>c = b - a; jump to instruction d if a=b</a:t>
            </a:r>
            <a:endParaRPr sz="2400">
              <a:solidFill>
                <a:srgbClr val="222222"/>
              </a:solidFill>
              <a:highlight>
                <a:srgbClr val="FFFFFF"/>
              </a:highlight>
              <a:latin typeface="Arial"/>
              <a:ea typeface="Arial"/>
              <a:cs typeface="Arial"/>
              <a:sym typeface="Arial"/>
            </a:endParaRPr>
          </a:p>
        </p:txBody>
      </p:sp>
      <p:sp>
        <p:nvSpPr>
          <p:cNvPr id="360" name="Google Shape;360;p4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2"/>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MIPS Manual</a:t>
            </a:r>
            <a:endParaRPr/>
          </a:p>
        </p:txBody>
      </p:sp>
      <p:sp>
        <p:nvSpPr>
          <p:cNvPr id="367" name="Google Shape;367;p42"/>
          <p:cNvSpPr txBox="1"/>
          <p:nvPr>
            <p:ph idx="1" type="body"/>
          </p:nvPr>
        </p:nvSpPr>
        <p:spPr>
          <a:xfrm>
            <a:off x="457200" y="1201775"/>
            <a:ext cx="8229600" cy="52446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rPr lang="en-US" sz="1800" u="sng">
                <a:solidFill>
                  <a:schemeClr val="hlink"/>
                </a:solidFill>
                <a:hlinkClick r:id="rId3"/>
              </a:rPr>
              <a:t>https://www.cs.cornell.edu/courses/cs3410/2008fa/MIPS_Vol2.pdf</a:t>
            </a:r>
            <a:r>
              <a:rPr lang="en-US" sz="1800"/>
              <a:t> (Instruction Set)</a:t>
            </a:r>
            <a:endParaRPr sz="1800"/>
          </a:p>
          <a:p>
            <a:pPr indent="-139700" lvl="0" marL="342900" rtl="0" algn="l">
              <a:spcBef>
                <a:spcPts val="640"/>
              </a:spcBef>
              <a:spcAft>
                <a:spcPts val="0"/>
              </a:spcAft>
              <a:buNone/>
            </a:pPr>
            <a:r>
              <a:rPr lang="en-US" sz="1800" u="sng">
                <a:solidFill>
                  <a:schemeClr val="hlink"/>
                </a:solidFill>
                <a:hlinkClick r:id="rId4"/>
              </a:rPr>
              <a:t>http://www.cs.cornell.edu/courses/cs3410/2008fa/MIPS_Vol1.pdf</a:t>
            </a:r>
            <a:r>
              <a:rPr lang="en-US" sz="1800"/>
              <a:t> (Architecture)</a:t>
            </a:r>
            <a:endParaRPr sz="1800"/>
          </a:p>
          <a:p>
            <a:pPr indent="-139700" lvl="0" marL="342900" rtl="0" algn="l">
              <a:spcBef>
                <a:spcPts val="640"/>
              </a:spcBef>
              <a:spcAft>
                <a:spcPts val="0"/>
              </a:spcAft>
              <a:buNone/>
            </a:pPr>
            <a:r>
              <a:t/>
            </a:r>
            <a:endParaRPr/>
          </a:p>
          <a:p>
            <a:pPr indent="-139700" lvl="0" marL="342900" rtl="0" algn="l">
              <a:spcBef>
                <a:spcPts val="640"/>
              </a:spcBef>
              <a:spcAft>
                <a:spcPts val="0"/>
              </a:spcAft>
              <a:buNone/>
            </a:pPr>
            <a:r>
              <a:t/>
            </a:r>
            <a:endParaRPr/>
          </a:p>
        </p:txBody>
      </p:sp>
      <p:sp>
        <p:nvSpPr>
          <p:cNvPr id="368" name="Google Shape;368;p4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369" name="Google Shape;369;p42"/>
          <p:cNvGrpSpPr/>
          <p:nvPr/>
        </p:nvGrpSpPr>
        <p:grpSpPr>
          <a:xfrm>
            <a:off x="867125" y="2102775"/>
            <a:ext cx="7271076" cy="4618674"/>
            <a:chOff x="867125" y="2103225"/>
            <a:chExt cx="7271076" cy="4618674"/>
          </a:xfrm>
        </p:grpSpPr>
        <p:grpSp>
          <p:nvGrpSpPr>
            <p:cNvPr id="370" name="Google Shape;370;p42"/>
            <p:cNvGrpSpPr/>
            <p:nvPr/>
          </p:nvGrpSpPr>
          <p:grpSpPr>
            <a:xfrm>
              <a:off x="867125" y="2103225"/>
              <a:ext cx="7271076" cy="4618674"/>
              <a:chOff x="1095684" y="2338241"/>
              <a:chExt cx="6933418" cy="4389957"/>
            </a:xfrm>
          </p:grpSpPr>
          <p:pic>
            <p:nvPicPr>
              <p:cNvPr id="371" name="Google Shape;371;p42"/>
              <p:cNvPicPr preferRelativeResize="0"/>
              <p:nvPr/>
            </p:nvPicPr>
            <p:blipFill rotWithShape="1">
              <a:blip r:embed="rId5">
                <a:alphaModFix/>
              </a:blip>
              <a:srcRect b="2874" l="0" r="0" t="0"/>
              <a:stretch/>
            </p:blipFill>
            <p:spPr>
              <a:xfrm>
                <a:off x="1095684" y="2338241"/>
                <a:ext cx="3389793" cy="4389957"/>
              </a:xfrm>
              <a:prstGeom prst="rect">
                <a:avLst/>
              </a:prstGeom>
              <a:noFill/>
              <a:ln>
                <a:noFill/>
              </a:ln>
            </p:spPr>
          </p:pic>
          <p:pic>
            <p:nvPicPr>
              <p:cNvPr descr="Screen Shot 2017-06-26 at 2.29.06 AM.png" id="372" name="Google Shape;372;p42"/>
              <p:cNvPicPr preferRelativeResize="0"/>
              <p:nvPr/>
            </p:nvPicPr>
            <p:blipFill rotWithShape="1">
              <a:blip r:embed="rId6">
                <a:alphaModFix/>
              </a:blip>
              <a:srcRect b="0" l="0" r="2286" t="0"/>
              <a:stretch/>
            </p:blipFill>
            <p:spPr>
              <a:xfrm>
                <a:off x="4555349" y="2366803"/>
                <a:ext cx="3473754" cy="4180117"/>
              </a:xfrm>
              <a:prstGeom prst="rect">
                <a:avLst/>
              </a:prstGeom>
              <a:noFill/>
              <a:ln>
                <a:noFill/>
              </a:ln>
            </p:spPr>
          </p:pic>
        </p:grpSp>
        <p:sp>
          <p:nvSpPr>
            <p:cNvPr id="373" name="Google Shape;373;p42"/>
            <p:cNvSpPr/>
            <p:nvPr/>
          </p:nvSpPr>
          <p:spPr>
            <a:xfrm>
              <a:off x="871163" y="2248600"/>
              <a:ext cx="7263000" cy="4108200"/>
            </a:xfrm>
            <a:prstGeom prst="rect">
              <a:avLst/>
            </a:prstGeom>
            <a:solidFill>
              <a:srgbClr val="00FF00">
                <a:alpha val="32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3"/>
          <p:cNvSpPr txBox="1"/>
          <p:nvPr>
            <p:ph type="title"/>
          </p:nvPr>
        </p:nvSpPr>
        <p:spPr>
          <a:xfrm>
            <a:off x="457200" y="-30162"/>
            <a:ext cx="8229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Variables in Hardware</a:t>
            </a:r>
            <a:endParaRPr/>
          </a:p>
        </p:txBody>
      </p:sp>
      <p:sp>
        <p:nvSpPr>
          <p:cNvPr id="380" name="Google Shape;380;p43"/>
          <p:cNvSpPr txBox="1"/>
          <p:nvPr>
            <p:ph idx="1" type="body"/>
          </p:nvPr>
        </p:nvSpPr>
        <p:spPr>
          <a:xfrm>
            <a:off x="457200" y="685799"/>
            <a:ext cx="8229600" cy="4846200"/>
          </a:xfrm>
          <a:prstGeom prst="rect">
            <a:avLst/>
          </a:prstGeom>
        </p:spPr>
        <p:txBody>
          <a:bodyPr anchorCtr="0" anchor="t" bIns="91425" lIns="91425" spcFirstLastPara="1" rIns="91425" wrap="square" tIns="91425">
            <a:noAutofit/>
          </a:bodyPr>
          <a:lstStyle/>
          <a:p>
            <a:pPr indent="-431800" lvl="0" marL="457200" rtl="0" algn="l">
              <a:spcBef>
                <a:spcPts val="640"/>
              </a:spcBef>
              <a:spcAft>
                <a:spcPts val="0"/>
              </a:spcAft>
              <a:buSzPts val="3200"/>
              <a:buChar char="•"/>
            </a:pPr>
            <a:r>
              <a:rPr lang="en-US"/>
              <a:t>Already know instructions must be directly implemented in hardware</a:t>
            </a:r>
            <a:endParaRPr/>
          </a:p>
          <a:p>
            <a:pPr indent="-431800" lvl="0" marL="457200" rtl="0" algn="l">
              <a:spcBef>
                <a:spcPts val="0"/>
              </a:spcBef>
              <a:spcAft>
                <a:spcPts val="0"/>
              </a:spcAft>
              <a:buSzPts val="3200"/>
              <a:buChar char="•"/>
            </a:pPr>
            <a:r>
              <a:rPr lang="en-US"/>
              <a:t>What about variables?!?!</a:t>
            </a:r>
            <a:endParaRPr/>
          </a:p>
          <a:p>
            <a:pPr indent="-406400" lvl="1" marL="914400" rtl="0" algn="l">
              <a:spcBef>
                <a:spcPts val="0"/>
              </a:spcBef>
              <a:spcAft>
                <a:spcPts val="0"/>
              </a:spcAft>
              <a:buSzPts val="2800"/>
              <a:buChar char="–"/>
            </a:pPr>
            <a:r>
              <a:rPr lang="en-US"/>
              <a:t>Live in Memory</a:t>
            </a:r>
            <a:endParaRPr/>
          </a:p>
          <a:p>
            <a:pPr indent="-406400" lvl="1" marL="914400" rtl="0" algn="l">
              <a:spcBef>
                <a:spcPts val="0"/>
              </a:spcBef>
              <a:spcAft>
                <a:spcPts val="0"/>
              </a:spcAft>
              <a:buSzPts val="2800"/>
              <a:buChar char="–"/>
            </a:pPr>
            <a:r>
              <a:rPr lang="en-US"/>
              <a:t>Relative to your processor, memory is soooooo sloooooowwwwwwwwwwwwwwww</a:t>
            </a:r>
            <a:endParaRPr/>
          </a:p>
          <a:p>
            <a:pPr indent="-406400" lvl="1" marL="914400" rtl="0" algn="l">
              <a:spcBef>
                <a:spcPts val="0"/>
              </a:spcBef>
              <a:spcAft>
                <a:spcPts val="0"/>
              </a:spcAft>
              <a:buSzPts val="2800"/>
              <a:buChar char="–"/>
            </a:pPr>
            <a:r>
              <a:rPr i="1" lang="en-US"/>
              <a:t>predetermined</a:t>
            </a:r>
            <a:r>
              <a:rPr lang="en-US"/>
              <a:t> small number of fast </a:t>
            </a:r>
            <a:r>
              <a:rPr b="1" lang="en-US"/>
              <a:t>registers</a:t>
            </a:r>
            <a:r>
              <a:rPr lang="en-US"/>
              <a:t> in processor to hold variables.</a:t>
            </a:r>
            <a:endParaRPr/>
          </a:p>
        </p:txBody>
      </p:sp>
      <p:sp>
        <p:nvSpPr>
          <p:cNvPr id="381" name="Google Shape;381;p4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82" name="Google Shape;382;p43"/>
          <p:cNvPicPr preferRelativeResize="0"/>
          <p:nvPr/>
        </p:nvPicPr>
        <p:blipFill rotWithShape="1">
          <a:blip r:embed="rId3">
            <a:alphaModFix/>
          </a:blip>
          <a:srcRect b="7064" l="29314" r="9828" t="51106"/>
          <a:stretch/>
        </p:blipFill>
        <p:spPr>
          <a:xfrm>
            <a:off x="2386150" y="4482725"/>
            <a:ext cx="4637324" cy="2390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Registers vs. Memory</a:t>
            </a:r>
            <a:endParaRPr b="0" i="0" sz="4400" u="none" cap="none" strike="noStrike">
              <a:solidFill>
                <a:schemeClr val="accent1"/>
              </a:solidFill>
              <a:latin typeface="Calibri"/>
              <a:ea typeface="Calibri"/>
              <a:cs typeface="Calibri"/>
              <a:sym typeface="Calibri"/>
            </a:endParaRPr>
          </a:p>
        </p:txBody>
      </p:sp>
      <p:sp>
        <p:nvSpPr>
          <p:cNvPr id="388" name="Google Shape;388;p44"/>
          <p:cNvSpPr txBox="1"/>
          <p:nvPr>
            <p:ph idx="1" type="body"/>
          </p:nvPr>
        </p:nvSpPr>
        <p:spPr>
          <a:xfrm>
            <a:off x="457200" y="1600200"/>
            <a:ext cx="8229600" cy="4887686"/>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What if more variables than registers?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Keep most frequently used in registers and move the rest to memory (called </a:t>
            </a:r>
            <a:r>
              <a:rPr b="0" i="1" lang="en-US" sz="2800" u="none" cap="none" strike="noStrike">
                <a:solidFill>
                  <a:schemeClr val="dk1"/>
                </a:solidFill>
                <a:latin typeface="Calibri"/>
                <a:ea typeface="Calibri"/>
                <a:cs typeface="Calibri"/>
                <a:sym typeface="Calibri"/>
              </a:rPr>
              <a:t>spilling</a:t>
            </a:r>
            <a:r>
              <a:rPr b="0" i="0" lang="en-US" sz="2800" u="none" cap="none" strike="noStrike">
                <a:solidFill>
                  <a:schemeClr val="dk1"/>
                </a:solidFill>
                <a:latin typeface="Calibri"/>
                <a:ea typeface="Calibri"/>
                <a:cs typeface="Calibri"/>
                <a:sym typeface="Calibri"/>
              </a:rPr>
              <a:t> to memory)</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Why not all variables in memory?</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Smaller is faster:  registers 100-500 times faster</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Registers more versatile</a:t>
            </a:r>
            <a:endParaRPr/>
          </a:p>
          <a:p>
            <a:pPr indent="-228600" lvl="2" marL="11430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In 1 arithmetic instruction:  read 2 operands, perform 1 operation, and 1 write</a:t>
            </a:r>
            <a:endParaRPr/>
          </a:p>
          <a:p>
            <a:pPr indent="-228600" lvl="2" marL="11430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In 1 data transfer instruction:  1 read/write, no operation</a:t>
            </a:r>
            <a:endParaRPr b="0" i="0" sz="2400" u="none" cap="none" strike="noStrike">
              <a:solidFill>
                <a:schemeClr val="dk1"/>
              </a:solidFill>
              <a:latin typeface="Calibri"/>
              <a:ea typeface="Calibri"/>
              <a:cs typeface="Calibri"/>
              <a:sym typeface="Calibri"/>
            </a:endParaRPr>
          </a:p>
        </p:txBody>
      </p:sp>
      <p:sp>
        <p:nvSpPr>
          <p:cNvPr id="389" name="Google Shape;389;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90" name="Google Shape;390;p4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391" name="Google Shape;391;p4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45"/>
          <p:cNvSpPr txBox="1"/>
          <p:nvPr>
            <p:ph type="title"/>
          </p:nvPr>
        </p:nvSpPr>
        <p:spPr>
          <a:xfrm>
            <a:off x="457200" y="-182562"/>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MIPS -- How </a:t>
            </a:r>
            <a:r>
              <a:rPr lang="en-US"/>
              <a:t>Many </a:t>
            </a:r>
            <a:r>
              <a:rPr b="0" i="0" lang="en-US" sz="4400" u="none" cap="none" strike="noStrike">
                <a:solidFill>
                  <a:schemeClr val="accent1"/>
                </a:solidFill>
                <a:latin typeface="Calibri"/>
                <a:ea typeface="Calibri"/>
                <a:cs typeface="Calibri"/>
                <a:sym typeface="Calibri"/>
              </a:rPr>
              <a:t>Registers</a:t>
            </a:r>
            <a:r>
              <a:rPr lang="en-US"/>
              <a:t>?</a:t>
            </a:r>
            <a:endParaRPr b="0" i="0" sz="4400" u="none" cap="none" strike="noStrike">
              <a:solidFill>
                <a:schemeClr val="accent1"/>
              </a:solidFill>
              <a:latin typeface="Calibri"/>
              <a:ea typeface="Calibri"/>
              <a:cs typeface="Calibri"/>
              <a:sym typeface="Calibri"/>
            </a:endParaRPr>
          </a:p>
        </p:txBody>
      </p:sp>
      <p:sp>
        <p:nvSpPr>
          <p:cNvPr id="399" name="Google Shape;399;p45"/>
          <p:cNvSpPr txBox="1"/>
          <p:nvPr>
            <p:ph idx="1" type="body"/>
          </p:nvPr>
        </p:nvSpPr>
        <p:spPr>
          <a:xfrm>
            <a:off x="457200" y="838200"/>
            <a:ext cx="8229600" cy="4831800"/>
          </a:xfrm>
          <a:prstGeom prst="rect">
            <a:avLst/>
          </a:prstGeom>
          <a:noFill/>
          <a:ln>
            <a:noFill/>
          </a:ln>
        </p:spPr>
        <p:txBody>
          <a:bodyPr anchorCtr="0" anchor="t" bIns="45700" lIns="91425" spcFirstLastPara="1" rIns="91425" wrap="square" tIns="45700">
            <a:noAutofit/>
          </a:bodyPr>
          <a:lstStyle/>
          <a:p>
            <a:pPr indent="-342900" lvl="0" marL="342900" rtl="0" algn="l">
              <a:spcBef>
                <a:spcPts val="640"/>
              </a:spcBef>
              <a:spcAft>
                <a:spcPts val="0"/>
              </a:spcAft>
              <a:buClr>
                <a:schemeClr val="dk1"/>
              </a:buClr>
              <a:buSzPts val="3200"/>
              <a:buFont typeface="Arial"/>
              <a:buChar char="•"/>
            </a:pPr>
            <a:r>
              <a:rPr lang="en-US"/>
              <a:t>Tradeoff between speed and availability</a:t>
            </a:r>
            <a:endParaRPr/>
          </a:p>
          <a:p>
            <a:pPr indent="-285750" lvl="1" marL="742950" rtl="0" algn="l">
              <a:spcBef>
                <a:spcPts val="560"/>
              </a:spcBef>
              <a:spcAft>
                <a:spcPts val="0"/>
              </a:spcAft>
              <a:buClr>
                <a:schemeClr val="dk1"/>
              </a:buClr>
              <a:buSzPts val="2800"/>
              <a:buFont typeface="Arial"/>
              <a:buChar char="–"/>
            </a:pPr>
            <a:r>
              <a:rPr lang="en-US"/>
              <a:t>more registers → can house more variables simultaneously; all registers are slower. </a:t>
            </a:r>
            <a:endParaRPr/>
          </a:p>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MIPS has 32 registers ($0-$31)</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Each register is 32 bits wide and holds a </a:t>
            </a:r>
            <a:r>
              <a:rPr b="0" i="0" lang="en-US" sz="2800" u="none" cap="none" strike="noStrike">
                <a:solidFill>
                  <a:srgbClr val="FF0000"/>
                </a:solidFill>
                <a:latin typeface="Calibri"/>
                <a:ea typeface="Calibri"/>
                <a:cs typeface="Calibri"/>
                <a:sym typeface="Calibri"/>
              </a:rPr>
              <a:t>word</a:t>
            </a:r>
            <a:endParaRPr/>
          </a:p>
        </p:txBody>
      </p:sp>
      <p:sp>
        <p:nvSpPr>
          <p:cNvPr id="400" name="Google Shape;400;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6/27/2016</a:t>
            </a:r>
            <a:endParaRPr sz="1200">
              <a:solidFill>
                <a:srgbClr val="888888"/>
              </a:solidFill>
              <a:latin typeface="Calibri"/>
              <a:ea typeface="Calibri"/>
              <a:cs typeface="Calibri"/>
              <a:sym typeface="Calibri"/>
            </a:endParaRPr>
          </a:p>
        </p:txBody>
      </p:sp>
      <p:sp>
        <p:nvSpPr>
          <p:cNvPr id="401" name="Google Shape;401;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Su16 - Lecture 5</a:t>
            </a:r>
            <a:endParaRPr sz="1200">
              <a:solidFill>
                <a:srgbClr val="888888"/>
              </a:solidFill>
              <a:latin typeface="Calibri"/>
              <a:ea typeface="Calibri"/>
              <a:cs typeface="Calibri"/>
              <a:sym typeface="Calibri"/>
            </a:endParaRPr>
          </a:p>
        </p:txBody>
      </p:sp>
      <p:sp>
        <p:nvSpPr>
          <p:cNvPr id="402" name="Google Shape;402;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403" name="Google Shape;403;p45"/>
          <p:cNvGrpSpPr/>
          <p:nvPr/>
        </p:nvGrpSpPr>
        <p:grpSpPr>
          <a:xfrm>
            <a:off x="11" y="3866480"/>
            <a:ext cx="4872354" cy="2991514"/>
            <a:chOff x="867115" y="2103234"/>
            <a:chExt cx="7271086" cy="4755228"/>
          </a:xfrm>
        </p:grpSpPr>
        <p:grpSp>
          <p:nvGrpSpPr>
            <p:cNvPr id="404" name="Google Shape;404;p45"/>
            <p:cNvGrpSpPr/>
            <p:nvPr/>
          </p:nvGrpSpPr>
          <p:grpSpPr>
            <a:xfrm>
              <a:off x="867115" y="2103234"/>
              <a:ext cx="7271086" cy="4755228"/>
              <a:chOff x="1095675" y="2338250"/>
              <a:chExt cx="6933428" cy="4519749"/>
            </a:xfrm>
          </p:grpSpPr>
          <p:pic>
            <p:nvPicPr>
              <p:cNvPr id="405" name="Google Shape;405;p45"/>
              <p:cNvPicPr preferRelativeResize="0"/>
              <p:nvPr/>
            </p:nvPicPr>
            <p:blipFill>
              <a:blip r:embed="rId3">
                <a:alphaModFix/>
              </a:blip>
              <a:stretch>
                <a:fillRect/>
              </a:stretch>
            </p:blipFill>
            <p:spPr>
              <a:xfrm>
                <a:off x="1095675" y="2338250"/>
                <a:ext cx="3389800" cy="4519749"/>
              </a:xfrm>
              <a:prstGeom prst="rect">
                <a:avLst/>
              </a:prstGeom>
              <a:noFill/>
              <a:ln>
                <a:noFill/>
              </a:ln>
            </p:spPr>
          </p:pic>
          <p:pic>
            <p:nvPicPr>
              <p:cNvPr descr="Screen Shot 2017-06-26 at 2.29.06 AM.png" id="406" name="Google Shape;406;p45"/>
              <p:cNvPicPr preferRelativeResize="0"/>
              <p:nvPr/>
            </p:nvPicPr>
            <p:blipFill rotWithShape="1">
              <a:blip r:embed="rId4">
                <a:alphaModFix/>
              </a:blip>
              <a:srcRect b="0" l="0" r="2286" t="0"/>
              <a:stretch/>
            </p:blipFill>
            <p:spPr>
              <a:xfrm>
                <a:off x="4555349" y="2366803"/>
                <a:ext cx="3473754" cy="4180117"/>
              </a:xfrm>
              <a:prstGeom prst="rect">
                <a:avLst/>
              </a:prstGeom>
              <a:noFill/>
              <a:ln>
                <a:noFill/>
              </a:ln>
            </p:spPr>
          </p:pic>
        </p:grpSp>
        <p:sp>
          <p:nvSpPr>
            <p:cNvPr id="407" name="Google Shape;407;p45"/>
            <p:cNvSpPr/>
            <p:nvPr/>
          </p:nvSpPr>
          <p:spPr>
            <a:xfrm>
              <a:off x="871163" y="2248600"/>
              <a:ext cx="7263000" cy="4108200"/>
            </a:xfrm>
            <a:prstGeom prst="rect">
              <a:avLst/>
            </a:prstGeom>
            <a:solidFill>
              <a:srgbClr val="00FF00">
                <a:alpha val="32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45"/>
          <p:cNvSpPr/>
          <p:nvPr/>
        </p:nvSpPr>
        <p:spPr>
          <a:xfrm>
            <a:off x="1240975" y="5799900"/>
            <a:ext cx="1162500" cy="705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 name="Google Shape;409;p45"/>
          <p:cNvCxnSpPr>
            <a:stCxn id="407" idx="2"/>
          </p:cNvCxnSpPr>
          <p:nvPr/>
        </p:nvCxnSpPr>
        <p:spPr>
          <a:xfrm>
            <a:off x="2436191" y="6542398"/>
            <a:ext cx="6733800" cy="302400"/>
          </a:xfrm>
          <a:prstGeom prst="straightConnector1">
            <a:avLst/>
          </a:prstGeom>
          <a:noFill/>
          <a:ln cap="flat" cmpd="sng" w="38100">
            <a:solidFill>
              <a:srgbClr val="FF0000"/>
            </a:solidFill>
            <a:prstDash val="solid"/>
            <a:round/>
            <a:headEnd len="med" w="med" type="none"/>
            <a:tailEnd len="med" w="med" type="none"/>
          </a:ln>
        </p:spPr>
      </p:cxnSp>
      <p:cxnSp>
        <p:nvCxnSpPr>
          <p:cNvPr id="410" name="Google Shape;410;p45"/>
          <p:cNvCxnSpPr/>
          <p:nvPr/>
        </p:nvCxnSpPr>
        <p:spPr>
          <a:xfrm flipH="1" rot="10800000">
            <a:off x="2429700" y="3527100"/>
            <a:ext cx="6714300" cy="2272800"/>
          </a:xfrm>
          <a:prstGeom prst="straightConnector1">
            <a:avLst/>
          </a:prstGeom>
          <a:noFill/>
          <a:ln cap="flat" cmpd="sng" w="38100">
            <a:solidFill>
              <a:srgbClr val="FF0000"/>
            </a:solidFill>
            <a:prstDash val="solid"/>
            <a:round/>
            <a:headEnd len="med" w="med" type="none"/>
            <a:tailEnd len="med" w="med" type="none"/>
          </a:ln>
        </p:spPr>
      </p:cxnSp>
      <p:pic>
        <p:nvPicPr>
          <p:cNvPr id="411" name="Google Shape;411;p45"/>
          <p:cNvPicPr preferRelativeResize="0"/>
          <p:nvPr/>
        </p:nvPicPr>
        <p:blipFill rotWithShape="1">
          <a:blip r:embed="rId3">
            <a:alphaModFix/>
          </a:blip>
          <a:srcRect b="12490" l="51198" r="0" t="63932"/>
          <a:stretch/>
        </p:blipFill>
        <p:spPr>
          <a:xfrm>
            <a:off x="3661425" y="3513900"/>
            <a:ext cx="5482575" cy="3326326"/>
          </a:xfrm>
          <a:prstGeom prst="rect">
            <a:avLst/>
          </a:prstGeom>
          <a:noFill/>
          <a:ln>
            <a:noFill/>
          </a:ln>
        </p:spPr>
      </p:pic>
      <p:sp>
        <p:nvSpPr>
          <p:cNvPr id="412" name="Google Shape;412;p45"/>
          <p:cNvSpPr/>
          <p:nvPr/>
        </p:nvSpPr>
        <p:spPr>
          <a:xfrm>
            <a:off x="3661425" y="3513899"/>
            <a:ext cx="5482500" cy="3326400"/>
          </a:xfrm>
          <a:prstGeom prst="rect">
            <a:avLst/>
          </a:prstGeom>
          <a:solidFill>
            <a:srgbClr val="00FF00">
              <a:alpha val="32310"/>
            </a:srgbClr>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45"/>
          <p:cNvCxnSpPr/>
          <p:nvPr/>
        </p:nvCxnSpPr>
        <p:spPr>
          <a:xfrm flipH="1" rot="10800000">
            <a:off x="1267100" y="3500875"/>
            <a:ext cx="2403600" cy="2312100"/>
          </a:xfrm>
          <a:prstGeom prst="straightConnector1">
            <a:avLst/>
          </a:prstGeom>
          <a:noFill/>
          <a:ln cap="flat" cmpd="sng" w="38100">
            <a:solidFill>
              <a:srgbClr val="FF0000"/>
            </a:solidFill>
            <a:prstDash val="solid"/>
            <a:round/>
            <a:headEnd len="med" w="med" type="none"/>
            <a:tailEnd len="med" w="med" type="none"/>
          </a:ln>
        </p:spPr>
      </p:cxnSp>
      <p:cxnSp>
        <p:nvCxnSpPr>
          <p:cNvPr id="414" name="Google Shape;414;p45"/>
          <p:cNvCxnSpPr/>
          <p:nvPr/>
        </p:nvCxnSpPr>
        <p:spPr>
          <a:xfrm>
            <a:off x="1254025" y="6518375"/>
            <a:ext cx="2403600" cy="3396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46"/>
          <p:cNvSpPr txBox="1"/>
          <p:nvPr>
            <p:ph type="title"/>
          </p:nvPr>
        </p:nvSpPr>
        <p:spPr>
          <a:xfrm>
            <a:off x="457200" y="-182562"/>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MIPS Registers</a:t>
            </a:r>
            <a:endParaRPr b="0" i="0" sz="4400" u="none" cap="none" strike="noStrike">
              <a:solidFill>
                <a:schemeClr val="accent1"/>
              </a:solidFill>
              <a:latin typeface="Calibri"/>
              <a:ea typeface="Calibri"/>
              <a:cs typeface="Calibri"/>
              <a:sym typeface="Calibri"/>
            </a:endParaRPr>
          </a:p>
        </p:txBody>
      </p:sp>
      <p:sp>
        <p:nvSpPr>
          <p:cNvPr id="422" name="Google Shape;422;p46"/>
          <p:cNvSpPr txBox="1"/>
          <p:nvPr>
            <p:ph idx="1" type="body"/>
          </p:nvPr>
        </p:nvSpPr>
        <p:spPr>
          <a:xfrm>
            <a:off x="457200" y="651925"/>
            <a:ext cx="8229600" cy="5780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Register denoted by ‘</a:t>
            </a:r>
            <a:r>
              <a:rPr b="0" i="0" lang="en-US" sz="3000" u="none" cap="none" strike="noStrike">
                <a:solidFill>
                  <a:schemeClr val="dk1"/>
                </a:solidFill>
                <a:latin typeface="Courier New"/>
                <a:ea typeface="Courier New"/>
                <a:cs typeface="Courier New"/>
                <a:sym typeface="Courier New"/>
              </a:rPr>
              <a:t>$</a:t>
            </a:r>
            <a:r>
              <a:rPr b="0" i="0" lang="en-US" sz="3200" u="none" cap="none" strike="noStrike">
                <a:solidFill>
                  <a:schemeClr val="dk1"/>
                </a:solidFill>
                <a:latin typeface="Calibri"/>
                <a:ea typeface="Calibri"/>
                <a:cs typeface="Calibri"/>
                <a:sym typeface="Calibri"/>
              </a:rPr>
              <a:t>’ can be referenced by number (</a:t>
            </a:r>
            <a:r>
              <a:rPr b="0" i="0" lang="en-US" sz="3000" u="none" cap="none" strike="noStrike">
                <a:solidFill>
                  <a:schemeClr val="dk1"/>
                </a:solidFill>
                <a:latin typeface="Courier New"/>
                <a:ea typeface="Courier New"/>
                <a:cs typeface="Courier New"/>
                <a:sym typeface="Courier New"/>
              </a:rPr>
              <a:t>$0</a:t>
            </a:r>
            <a:r>
              <a:rPr b="0" i="0" lang="en-US" sz="3200" u="none" cap="none" strike="noStrike">
                <a:solidFill>
                  <a:schemeClr val="dk1"/>
                </a:solidFill>
                <a:latin typeface="Calibri"/>
                <a:ea typeface="Calibri"/>
                <a:cs typeface="Calibri"/>
                <a:sym typeface="Calibri"/>
              </a:rPr>
              <a:t>-</a:t>
            </a:r>
            <a:r>
              <a:rPr b="0" i="0" lang="en-US" sz="3000" u="none" cap="none" strike="noStrike">
                <a:solidFill>
                  <a:schemeClr val="dk1"/>
                </a:solidFill>
                <a:latin typeface="Courier New"/>
                <a:ea typeface="Courier New"/>
                <a:cs typeface="Courier New"/>
                <a:sym typeface="Courier New"/>
              </a:rPr>
              <a:t>$31</a:t>
            </a:r>
            <a:r>
              <a:rPr b="0" i="0" lang="en-US" sz="3200" u="none" cap="none" strike="noStrike">
                <a:solidFill>
                  <a:schemeClr val="dk1"/>
                </a:solidFill>
                <a:latin typeface="Calibri"/>
                <a:ea typeface="Calibri"/>
                <a:cs typeface="Calibri"/>
                <a:sym typeface="Calibri"/>
              </a:rPr>
              <a:t>) or name:</a:t>
            </a:r>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Registers that hold programmer variables:</a:t>
            </a:r>
            <a:endParaRPr/>
          </a:p>
          <a:p>
            <a:pPr indent="-342900" lvl="0" marL="342900" marR="0" rtl="0" algn="l">
              <a:lnSpc>
                <a:spcPct val="90000"/>
              </a:lnSpc>
              <a:spcBef>
                <a:spcPts val="0"/>
              </a:spcBef>
              <a:spcAft>
                <a:spcPts val="0"/>
              </a:spcAft>
              <a:buClr>
                <a:schemeClr val="dk1"/>
              </a:buClr>
              <a:buFont typeface="Arial"/>
              <a:buNone/>
            </a:pPr>
            <a:r>
              <a:rPr b="0" i="0" lang="en-US" sz="30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$s0-$s</a:t>
            </a:r>
            <a:r>
              <a:rPr b="0" i="0" lang="en-US" sz="3000" u="none" cap="none" strike="noStrike">
                <a:solidFill>
                  <a:schemeClr val="dk1"/>
                </a:solidFill>
                <a:latin typeface="Courier New"/>
                <a:ea typeface="Courier New"/>
                <a:cs typeface="Courier New"/>
                <a:sym typeface="Courier New"/>
              </a:rPr>
              <a:t>7</a:t>
            </a:r>
            <a:r>
              <a:rPr lang="en-US" sz="3000">
                <a:latin typeface="Courier New"/>
                <a:ea typeface="Courier New"/>
                <a:cs typeface="Courier New"/>
                <a:sym typeface="Courier New"/>
              </a:rPr>
              <a:t> </a:t>
            </a:r>
            <a:r>
              <a:rPr lang="en-US" sz="4000">
                <a:latin typeface="Courier New"/>
                <a:ea typeface="Courier New"/>
                <a:cs typeface="Courier New"/>
                <a:sym typeface="Courier New"/>
              </a:rPr>
              <a:t>⬌</a:t>
            </a:r>
            <a:r>
              <a:rPr b="0" i="0" lang="en-US" sz="3000" u="none" cap="none" strike="noStrike">
                <a:solidFill>
                  <a:schemeClr val="dk1"/>
                </a:solidFill>
                <a:latin typeface="Courier New"/>
                <a:ea typeface="Courier New"/>
                <a:cs typeface="Courier New"/>
                <a:sym typeface="Courier New"/>
              </a:rPr>
              <a:t> $16-$23</a:t>
            </a:r>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Registers that hold temporary variables:</a:t>
            </a:r>
            <a:endParaRPr/>
          </a:p>
          <a:p>
            <a:pPr indent="-342900" lvl="0" marL="342900" marR="0" rtl="0" algn="l">
              <a:lnSpc>
                <a:spcPct val="90000"/>
              </a:lnSpc>
              <a:spcBef>
                <a:spcPts val="0"/>
              </a:spcBef>
              <a:spcAft>
                <a:spcPts val="0"/>
              </a:spcAft>
              <a:buClr>
                <a:schemeClr val="dk1"/>
              </a:buClr>
              <a:buFont typeface="Arial"/>
              <a:buNone/>
            </a:pPr>
            <a:r>
              <a:rPr b="0" i="0" lang="en-US" sz="30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$t0-$t7</a:t>
            </a:r>
            <a:r>
              <a:rPr lang="en-US" sz="3000">
                <a:latin typeface="Courier New"/>
                <a:ea typeface="Courier New"/>
                <a:cs typeface="Courier New"/>
                <a:sym typeface="Courier New"/>
              </a:rPr>
              <a:t> </a:t>
            </a:r>
            <a:r>
              <a:rPr lang="en-US" sz="4000">
                <a:latin typeface="Courier New"/>
                <a:ea typeface="Courier New"/>
                <a:cs typeface="Courier New"/>
                <a:sym typeface="Courier New"/>
              </a:rPr>
              <a:t>⬌</a:t>
            </a:r>
            <a:r>
              <a:rPr lang="en-US" sz="3000">
                <a:latin typeface="Courier New"/>
                <a:ea typeface="Courier New"/>
                <a:cs typeface="Courier New"/>
                <a:sym typeface="Courier New"/>
              </a:rPr>
              <a:t> </a:t>
            </a:r>
            <a:r>
              <a:rPr b="0" i="0" lang="en-US" sz="3000" u="none" cap="none" strike="noStrike">
                <a:solidFill>
                  <a:schemeClr val="dk1"/>
                </a:solidFill>
                <a:latin typeface="Courier New"/>
                <a:ea typeface="Courier New"/>
                <a:cs typeface="Courier New"/>
                <a:sym typeface="Courier New"/>
              </a:rPr>
              <a:t> $8-$15</a:t>
            </a:r>
            <a:endParaRPr/>
          </a:p>
          <a:p>
            <a:pPr indent="-342900" lvl="0" marL="342900" marR="0" rtl="0" algn="l">
              <a:lnSpc>
                <a:spcPct val="90000"/>
              </a:lnSpc>
              <a:spcBef>
                <a:spcPts val="0"/>
              </a:spcBef>
              <a:spcAft>
                <a:spcPts val="0"/>
              </a:spcAft>
              <a:buClr>
                <a:schemeClr val="dk1"/>
              </a:buClr>
              <a:buFont typeface="Arial"/>
              <a:buNone/>
            </a:pPr>
            <a:r>
              <a:rPr b="0" i="0" lang="en-US" sz="3000" u="none" cap="none" strike="noStrike">
                <a:solidFill>
                  <a:schemeClr val="dk1"/>
                </a:solidFill>
                <a:latin typeface="Courier New"/>
                <a:ea typeface="Courier New"/>
                <a:cs typeface="Courier New"/>
                <a:sym typeface="Courier New"/>
              </a:rPr>
              <a:t>		$t8-$t9</a:t>
            </a:r>
            <a:r>
              <a:rPr lang="en-US" sz="3000">
                <a:latin typeface="Courier New"/>
                <a:ea typeface="Courier New"/>
                <a:cs typeface="Courier New"/>
                <a:sym typeface="Courier New"/>
              </a:rPr>
              <a:t> </a:t>
            </a:r>
            <a:r>
              <a:rPr lang="en-US" sz="4000">
                <a:latin typeface="Courier New"/>
                <a:ea typeface="Courier New"/>
                <a:cs typeface="Courier New"/>
                <a:sym typeface="Courier New"/>
              </a:rPr>
              <a:t>⬌</a:t>
            </a:r>
            <a:r>
              <a:rPr lang="en-US" sz="3000">
                <a:latin typeface="Courier New"/>
                <a:ea typeface="Courier New"/>
                <a:cs typeface="Courier New"/>
                <a:sym typeface="Courier New"/>
              </a:rPr>
              <a:t> </a:t>
            </a:r>
            <a:r>
              <a:rPr b="0" i="0" lang="en-US" sz="3000" u="none" cap="none" strike="noStrike">
                <a:solidFill>
                  <a:schemeClr val="dk1"/>
                </a:solidFill>
                <a:latin typeface="Courier New"/>
                <a:ea typeface="Courier New"/>
                <a:cs typeface="Courier New"/>
                <a:sym typeface="Courier New"/>
              </a:rPr>
              <a:t>$24-$25</a:t>
            </a:r>
            <a:endParaRPr b="0" i="0" sz="3000" u="none" cap="none" strike="noStrike">
              <a:solidFill>
                <a:schemeClr val="dk1"/>
              </a:solidFill>
              <a:latin typeface="Calibri"/>
              <a:ea typeface="Calibri"/>
              <a:cs typeface="Calibri"/>
              <a:sym typeface="Calibri"/>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You’ll learn about the other 14 registers later</a:t>
            </a:r>
            <a:endParaRPr/>
          </a:p>
          <a:p>
            <a:pPr indent="-317500" lvl="0" marL="342900" rtl="0" algn="l">
              <a:spcBef>
                <a:spcPts val="560"/>
              </a:spcBef>
              <a:spcAft>
                <a:spcPts val="0"/>
              </a:spcAft>
              <a:buClr>
                <a:schemeClr val="dk1"/>
              </a:buClr>
              <a:buSzPts val="2800"/>
              <a:buFont typeface="Arial"/>
              <a:buChar char="•"/>
            </a:pPr>
            <a:r>
              <a:rPr i="1" lang="en-US">
                <a:solidFill>
                  <a:srgbClr val="FF0000"/>
                </a:solidFill>
              </a:rPr>
              <a:t>Registers have no type</a:t>
            </a:r>
            <a:r>
              <a:rPr lang="en-US"/>
              <a:t> (C concept); the operation being performed determines how register contents are treated</a:t>
            </a:r>
            <a:endParaRPr/>
          </a:p>
        </p:txBody>
      </p:sp>
      <p:sp>
        <p:nvSpPr>
          <p:cNvPr id="423" name="Google Shape;423;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24" name="Google Shape;424;p4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425" name="Google Shape;425;p4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lang="en-US"/>
              <a:t>Registers -- Summary</a:t>
            </a:r>
            <a:endParaRPr b="0" i="0" sz="4400" u="none" cap="none" strike="noStrike">
              <a:solidFill>
                <a:schemeClr val="accent1"/>
              </a:solidFill>
              <a:latin typeface="Calibri"/>
              <a:ea typeface="Calibri"/>
              <a:cs typeface="Calibri"/>
              <a:sym typeface="Calibri"/>
            </a:endParaRPr>
          </a:p>
        </p:txBody>
      </p:sp>
      <p:sp>
        <p:nvSpPr>
          <p:cNvPr id="433" name="Google Shape;433;p47"/>
          <p:cNvSpPr txBox="1"/>
          <p:nvPr>
            <p:ph idx="1" type="body"/>
          </p:nvPr>
        </p:nvSpPr>
        <p:spPr>
          <a:xfrm>
            <a:off x="457200" y="1600200"/>
            <a:ext cx="8229600" cy="485255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In high-level languages, number of variables limited only by available memory</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ISAs have a fixed, small number of operands called </a:t>
            </a:r>
            <a:r>
              <a:rPr b="0" i="0" lang="en-US" sz="3200" u="none" cap="none" strike="noStrike">
                <a:solidFill>
                  <a:srgbClr val="FF0000"/>
                </a:solidFill>
                <a:latin typeface="Calibri"/>
                <a:ea typeface="Calibri"/>
                <a:cs typeface="Calibri"/>
                <a:sym typeface="Calibri"/>
              </a:rPr>
              <a:t>registers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Special locations built directly into hardware</a:t>
            </a:r>
            <a:endParaRPr/>
          </a:p>
          <a:p>
            <a:pPr indent="-285750" lvl="1" marL="742950" marR="0" rtl="0" algn="l">
              <a:spcBef>
                <a:spcPts val="560"/>
              </a:spcBef>
              <a:spcAft>
                <a:spcPts val="0"/>
              </a:spcAft>
              <a:buClr>
                <a:schemeClr val="dk1"/>
              </a:buClr>
              <a:buSzPts val="2800"/>
              <a:buFont typeface="Arial"/>
              <a:buChar char="–"/>
            </a:pPr>
            <a:r>
              <a:rPr b="1" i="0" lang="en-US" sz="2800" u="none" cap="none" strike="noStrike">
                <a:solidFill>
                  <a:schemeClr val="dk1"/>
                </a:solidFill>
                <a:latin typeface="Calibri"/>
                <a:ea typeface="Calibri"/>
                <a:cs typeface="Calibri"/>
                <a:sym typeface="Calibri"/>
              </a:rPr>
              <a:t>Benefit:</a:t>
            </a:r>
            <a:r>
              <a:rPr b="0" i="0" lang="en-US" sz="2800" u="none" cap="none" strike="noStrike">
                <a:solidFill>
                  <a:schemeClr val="dk1"/>
                </a:solidFill>
                <a:latin typeface="Calibri"/>
                <a:ea typeface="Calibri"/>
                <a:cs typeface="Calibri"/>
                <a:sym typeface="Calibri"/>
              </a:rPr>
              <a:t>  Registers are EXTREMELY FAST </a:t>
            </a:r>
            <a:br>
              <a:rPr b="0" i="0" lang="en-US" sz="2800" u="none" cap="none" strike="noStrike">
                <a:solidFill>
                  <a:schemeClr val="dk1"/>
                </a:solidFill>
                <a:latin typeface="Calibri"/>
                <a:ea typeface="Calibri"/>
                <a:cs typeface="Calibri"/>
                <a:sym typeface="Calibri"/>
              </a:rPr>
            </a:br>
            <a:r>
              <a:rPr b="0" i="0" lang="en-US" sz="2800" u="none" cap="none" strike="noStrike">
                <a:solidFill>
                  <a:schemeClr val="dk1"/>
                </a:solidFill>
                <a:latin typeface="Calibri"/>
                <a:ea typeface="Calibri"/>
                <a:cs typeface="Calibri"/>
                <a:sym typeface="Calibri"/>
              </a:rPr>
              <a:t>(faster than 1 billionth of a second)</a:t>
            </a:r>
            <a:endParaRPr/>
          </a:p>
          <a:p>
            <a:pPr indent="-285750" lvl="1" marL="742950" marR="0" rtl="0" algn="l">
              <a:spcBef>
                <a:spcPts val="560"/>
              </a:spcBef>
              <a:spcAft>
                <a:spcPts val="0"/>
              </a:spcAft>
              <a:buClr>
                <a:schemeClr val="dk1"/>
              </a:buClr>
              <a:buSzPts val="2800"/>
              <a:buFont typeface="Arial"/>
              <a:buChar char="–"/>
            </a:pPr>
            <a:r>
              <a:rPr b="1" i="0" lang="en-US" sz="2800" u="none" cap="none" strike="noStrike">
                <a:solidFill>
                  <a:schemeClr val="dk1"/>
                </a:solidFill>
                <a:latin typeface="Calibri"/>
                <a:ea typeface="Calibri"/>
                <a:cs typeface="Calibri"/>
                <a:sym typeface="Calibri"/>
              </a:rPr>
              <a:t>Drawback:</a:t>
            </a:r>
            <a:r>
              <a:rPr b="0" i="0" lang="en-US" sz="2800" u="none" cap="none" strike="noStrike">
                <a:solidFill>
                  <a:schemeClr val="dk1"/>
                </a:solidFill>
                <a:latin typeface="Calibri"/>
                <a:ea typeface="Calibri"/>
                <a:cs typeface="Calibri"/>
                <a:sym typeface="Calibri"/>
              </a:rPr>
              <a:t>  Operations can only be performed on these predetermined number of registers</a:t>
            </a:r>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434" name="Google Shape;434;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35" name="Google Shape;435;p4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436" name="Google Shape;436;p4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01" name="Google Shape;201;p30"/>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Who’s birthday is it today?</a:t>
            </a:r>
            <a:endParaRPr/>
          </a:p>
        </p:txBody>
      </p:sp>
      <p:sp>
        <p:nvSpPr>
          <p:cNvPr id="202" name="Google Shape;202;p30"/>
          <p:cNvSpPr txBox="1"/>
          <p:nvPr>
            <p:ph idx="1" type="body"/>
          </p:nvPr>
        </p:nvSpPr>
        <p:spPr>
          <a:xfrm>
            <a:off x="1399875" y="1600200"/>
            <a:ext cx="7287000" cy="4846200"/>
          </a:xfrm>
          <a:prstGeom prst="rect">
            <a:avLst/>
          </a:prstGeom>
        </p:spPr>
        <p:txBody>
          <a:bodyPr anchorCtr="0" anchor="t" bIns="91425" lIns="91425" spcFirstLastPara="1" rIns="91425" wrap="square" tIns="91425">
            <a:noAutofit/>
          </a:bodyPr>
          <a:lstStyle/>
          <a:p>
            <a:pPr indent="-431800" lvl="0" marL="457200" rtl="0" algn="l">
              <a:spcBef>
                <a:spcPts val="640"/>
              </a:spcBef>
              <a:spcAft>
                <a:spcPts val="0"/>
              </a:spcAft>
              <a:buClr>
                <a:srgbClr val="FF0000"/>
              </a:buClr>
              <a:buSzPts val="3200"/>
              <a:buAutoNum type="alphaLcParenBoth"/>
            </a:pPr>
            <a:r>
              <a:rPr lang="en-US">
                <a:solidFill>
                  <a:srgbClr val="FF0000"/>
                </a:solidFill>
              </a:rPr>
              <a:t>Ryan!!!!</a:t>
            </a:r>
            <a:endParaRPr>
              <a:solidFill>
                <a:srgbClr val="FF0000"/>
              </a:solidFill>
            </a:endParaRPr>
          </a:p>
          <a:p>
            <a:pPr indent="-431800" lvl="0" marL="457200" rtl="0" algn="l">
              <a:spcBef>
                <a:spcPts val="0"/>
              </a:spcBef>
              <a:spcAft>
                <a:spcPts val="0"/>
              </a:spcAft>
              <a:buSzPts val="3200"/>
              <a:buAutoNum type="alphaLcParenBoth"/>
            </a:pPr>
            <a:r>
              <a:rPr lang="en-US"/>
              <a:t>Rebecca</a:t>
            </a:r>
            <a:endParaRPr/>
          </a:p>
          <a:p>
            <a:pPr indent="-431800" lvl="0" marL="457200" rtl="0" algn="l">
              <a:spcBef>
                <a:spcPts val="0"/>
              </a:spcBef>
              <a:spcAft>
                <a:spcPts val="0"/>
              </a:spcAft>
              <a:buSzPts val="3200"/>
              <a:buAutoNum type="alphaLcParenBoth"/>
            </a:pPr>
            <a:r>
              <a:rPr lang="en-US"/>
              <a:t>Steven</a:t>
            </a:r>
            <a:endParaRPr/>
          </a:p>
          <a:p>
            <a:pPr indent="-431800" lvl="0" marL="457200" rtl="0" algn="l">
              <a:spcBef>
                <a:spcPts val="0"/>
              </a:spcBef>
              <a:spcAft>
                <a:spcPts val="0"/>
              </a:spcAft>
              <a:buSzPts val="3200"/>
              <a:buAutoNum type="alphaLcParenBoth"/>
            </a:pPr>
            <a:r>
              <a:rPr lang="en-US"/>
              <a:t>George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lang="en-US"/>
              <a:t>Registers in</a:t>
            </a:r>
            <a:r>
              <a:rPr b="0" i="0" lang="en-US" sz="4400" u="none" cap="none" strike="noStrike">
                <a:solidFill>
                  <a:schemeClr val="accent1"/>
                </a:solidFill>
                <a:latin typeface="Calibri"/>
                <a:ea typeface="Calibri"/>
                <a:cs typeface="Calibri"/>
                <a:sym typeface="Calibri"/>
              </a:rPr>
              <a:t> a Computer</a:t>
            </a:r>
            <a:endParaRPr b="0" i="0" sz="4400" u="none" cap="none" strike="noStrike">
              <a:solidFill>
                <a:schemeClr val="accent1"/>
              </a:solidFill>
              <a:latin typeface="Calibri"/>
              <a:ea typeface="Calibri"/>
              <a:cs typeface="Calibri"/>
              <a:sym typeface="Calibri"/>
            </a:endParaRPr>
          </a:p>
        </p:txBody>
      </p:sp>
      <p:sp>
        <p:nvSpPr>
          <p:cNvPr id="444" name="Google Shape;444;p48"/>
          <p:cNvSpPr txBox="1"/>
          <p:nvPr>
            <p:ph idx="1" type="body"/>
          </p:nvPr>
        </p:nvSpPr>
        <p:spPr>
          <a:xfrm>
            <a:off x="457200" y="1600200"/>
            <a:ext cx="8229600" cy="4855029"/>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We begin our study of how a computer works!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Control</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Datapath</a:t>
            </a:r>
            <a:endParaRPr b="0" i="0" sz="2800" u="none" cap="none" strike="noStrike">
              <a:solidFill>
                <a:schemeClr val="dk1"/>
              </a:solidFill>
              <a:latin typeface="Calibri"/>
              <a:ea typeface="Calibri"/>
              <a:cs typeface="Calibri"/>
              <a:sym typeface="Calibri"/>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Memory</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Input</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Output</a:t>
            </a:r>
            <a:endParaRPr/>
          </a:p>
          <a:p>
            <a:pPr indent="-107950" lvl="1" marL="74295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107950" lvl="1" marL="74295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Registers are part of the Datapath</a:t>
            </a:r>
            <a:endParaRPr b="0" i="0" sz="3200" u="none" cap="none" strike="noStrike">
              <a:solidFill>
                <a:schemeClr val="dk1"/>
              </a:solidFill>
              <a:latin typeface="Calibri"/>
              <a:ea typeface="Calibri"/>
              <a:cs typeface="Calibri"/>
              <a:sym typeface="Calibri"/>
            </a:endParaRPr>
          </a:p>
        </p:txBody>
      </p:sp>
      <p:sp>
        <p:nvSpPr>
          <p:cNvPr id="445" name="Google Shape;445;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46" name="Google Shape;446;p48"/>
          <p:cNvSpPr/>
          <p:nvPr/>
        </p:nvSpPr>
        <p:spPr>
          <a:xfrm>
            <a:off x="3200400" y="2560320"/>
            <a:ext cx="5029200" cy="3017520"/>
          </a:xfrm>
          <a:prstGeom prst="rect">
            <a:avLst/>
          </a:prstGeom>
          <a:noFill/>
          <a:ln cap="flat" cmpd="sng" w="12700">
            <a:solidFill>
              <a:schemeClr val="dk1"/>
            </a:solidFill>
            <a:prstDash val="solid"/>
            <a:miter lim="8000"/>
            <a:headEnd len="sm" w="sm" type="none"/>
            <a:tailEnd len="sm" w="sm" type="none"/>
          </a:ln>
          <a:effectLst>
            <a:outerShdw blurRad="63500" rotWithShape="0" algn="ctr" dir="2700000" dist="107763">
              <a:schemeClr val="lt2">
                <a:alpha val="74901"/>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447" name="Google Shape;447;p48"/>
          <p:cNvSpPr/>
          <p:nvPr/>
        </p:nvSpPr>
        <p:spPr>
          <a:xfrm>
            <a:off x="3429000" y="3108960"/>
            <a:ext cx="1371600" cy="2240280"/>
          </a:xfrm>
          <a:prstGeom prst="rect">
            <a:avLst/>
          </a:prstGeom>
          <a:noFill/>
          <a:ln cap="flat" cmpd="sng" w="12700">
            <a:solidFill>
              <a:schemeClr val="dk1"/>
            </a:solidFill>
            <a:prstDash val="solid"/>
            <a:miter lim="8000"/>
            <a:headEnd len="sm" w="sm" type="none"/>
            <a:tailEnd len="sm" w="sm" type="none"/>
          </a:ln>
          <a:effectLst>
            <a:outerShdw blurRad="63500" rotWithShape="0" algn="ctr" dir="2700000" dist="107763">
              <a:schemeClr val="lt2">
                <a:alpha val="74901"/>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448" name="Google Shape;448;p48"/>
          <p:cNvSpPr/>
          <p:nvPr/>
        </p:nvSpPr>
        <p:spPr>
          <a:xfrm>
            <a:off x="3429000" y="3255264"/>
            <a:ext cx="1371600" cy="528638"/>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 Processor</a:t>
            </a:r>
            <a:endParaRPr/>
          </a:p>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 </a:t>
            </a:r>
            <a:endParaRPr/>
          </a:p>
        </p:txBody>
      </p:sp>
      <p:sp>
        <p:nvSpPr>
          <p:cNvPr id="449" name="Google Shape;449;p48"/>
          <p:cNvSpPr/>
          <p:nvPr/>
        </p:nvSpPr>
        <p:spPr>
          <a:xfrm>
            <a:off x="5029200" y="3108960"/>
            <a:ext cx="1371600" cy="2240280"/>
          </a:xfrm>
          <a:prstGeom prst="rect">
            <a:avLst/>
          </a:prstGeom>
          <a:noFill/>
          <a:ln cap="flat" cmpd="sng" w="12700">
            <a:solidFill>
              <a:schemeClr val="dk1"/>
            </a:solidFill>
            <a:prstDash val="solid"/>
            <a:miter lim="8000"/>
            <a:headEnd len="sm" w="sm" type="none"/>
            <a:tailEnd len="sm" w="sm" type="none"/>
          </a:ln>
          <a:effectLst>
            <a:outerShdw blurRad="63500" rotWithShape="0" algn="ctr" dir="2700000" dist="107763">
              <a:schemeClr val="lt2">
                <a:alpha val="74901"/>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450" name="Google Shape;450;p48"/>
          <p:cNvSpPr/>
          <p:nvPr/>
        </p:nvSpPr>
        <p:spPr>
          <a:xfrm>
            <a:off x="6629400" y="3108960"/>
            <a:ext cx="1371600" cy="2240280"/>
          </a:xfrm>
          <a:prstGeom prst="rect">
            <a:avLst/>
          </a:prstGeom>
          <a:noFill/>
          <a:ln cap="flat" cmpd="sng" w="12700">
            <a:solidFill>
              <a:schemeClr val="dk1"/>
            </a:solidFill>
            <a:prstDash val="solid"/>
            <a:miter lim="8000"/>
            <a:headEnd len="sm" w="sm" type="none"/>
            <a:tailEnd len="sm" w="sm" type="none"/>
          </a:ln>
          <a:effectLst>
            <a:outerShdw blurRad="63500" rotWithShape="0" algn="ctr" dir="2700000" dist="107763">
              <a:schemeClr val="lt2">
                <a:alpha val="74901"/>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451" name="Google Shape;451;p48"/>
          <p:cNvSpPr/>
          <p:nvPr/>
        </p:nvSpPr>
        <p:spPr>
          <a:xfrm>
            <a:off x="3200400" y="2641600"/>
            <a:ext cx="5029200" cy="469872"/>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3200">
                <a:solidFill>
                  <a:schemeClr val="dk1"/>
                </a:solidFill>
                <a:latin typeface="Arial"/>
                <a:ea typeface="Arial"/>
                <a:cs typeface="Arial"/>
                <a:sym typeface="Arial"/>
              </a:rPr>
              <a:t>Computer</a:t>
            </a:r>
            <a:endParaRPr/>
          </a:p>
        </p:txBody>
      </p:sp>
      <p:sp>
        <p:nvSpPr>
          <p:cNvPr id="452" name="Google Shape;452;p48"/>
          <p:cNvSpPr/>
          <p:nvPr/>
        </p:nvSpPr>
        <p:spPr>
          <a:xfrm>
            <a:off x="3575304" y="3657600"/>
            <a:ext cx="1079500" cy="596900"/>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blurRad="63500" rotWithShape="0" algn="ctr" dir="2700000" dist="107763">
              <a:schemeClr val="lt2">
                <a:alpha val="74901"/>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453" name="Google Shape;453;p48"/>
          <p:cNvSpPr/>
          <p:nvPr/>
        </p:nvSpPr>
        <p:spPr>
          <a:xfrm>
            <a:off x="3575304" y="4572000"/>
            <a:ext cx="1079500" cy="596900"/>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blurRad="63500" rotWithShape="0" algn="ctr" dir="2700000" dist="107763">
              <a:schemeClr val="lt2">
                <a:alpha val="74901"/>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Helvetica Neue"/>
              <a:ea typeface="Helvetica Neue"/>
              <a:cs typeface="Helvetica Neue"/>
              <a:sym typeface="Helvetica Neue"/>
            </a:endParaRPr>
          </a:p>
        </p:txBody>
      </p:sp>
      <p:sp>
        <p:nvSpPr>
          <p:cNvPr id="454" name="Google Shape;454;p48"/>
          <p:cNvSpPr/>
          <p:nvPr/>
        </p:nvSpPr>
        <p:spPr>
          <a:xfrm>
            <a:off x="3429000" y="3703320"/>
            <a:ext cx="1371600" cy="528637"/>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Control</a:t>
            </a:r>
            <a:endParaRPr/>
          </a:p>
          <a:p>
            <a:pPr indent="0" lvl="0" marL="0" marR="0" rtl="0" algn="ctr">
              <a:lnSpc>
                <a:spcPct val="85000"/>
              </a:lnSpc>
              <a:spcBef>
                <a:spcPts val="0"/>
              </a:spcBef>
              <a:spcAft>
                <a:spcPts val="0"/>
              </a:spcAft>
              <a:buNone/>
            </a:pPr>
            <a:r>
              <a:rPr lang="en-US" sz="1800">
                <a:solidFill>
                  <a:schemeClr val="dk1"/>
                </a:solidFill>
                <a:latin typeface="Arial"/>
                <a:ea typeface="Arial"/>
                <a:cs typeface="Arial"/>
                <a:sym typeface="Arial"/>
              </a:rPr>
              <a:t>(“brain”)</a:t>
            </a:r>
            <a:endParaRPr b="1" sz="1800">
              <a:solidFill>
                <a:schemeClr val="dk1"/>
              </a:solidFill>
              <a:latin typeface="Arial"/>
              <a:ea typeface="Arial"/>
              <a:cs typeface="Arial"/>
              <a:sym typeface="Arial"/>
            </a:endParaRPr>
          </a:p>
        </p:txBody>
      </p:sp>
      <p:sp>
        <p:nvSpPr>
          <p:cNvPr id="455" name="Google Shape;455;p48"/>
          <p:cNvSpPr/>
          <p:nvPr/>
        </p:nvSpPr>
        <p:spPr>
          <a:xfrm>
            <a:off x="3439886" y="4645152"/>
            <a:ext cx="1371600" cy="522194"/>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Datapath</a:t>
            </a:r>
            <a:endParaRPr b="1" sz="1800">
              <a:solidFill>
                <a:schemeClr val="dk1"/>
              </a:solidFill>
              <a:latin typeface="Arial"/>
              <a:ea typeface="Arial"/>
              <a:cs typeface="Arial"/>
              <a:sym typeface="Arial"/>
            </a:endParaRPr>
          </a:p>
          <a:p>
            <a:pPr indent="0" lvl="0" marL="0" marR="0" rtl="0" algn="ctr">
              <a:lnSpc>
                <a:spcPct val="85000"/>
              </a:lnSpc>
              <a:spcBef>
                <a:spcPts val="0"/>
              </a:spcBef>
              <a:spcAft>
                <a:spcPts val="0"/>
              </a:spcAft>
              <a:buNone/>
            </a:pPr>
            <a:r>
              <a:rPr lang="en-US" sz="1800">
                <a:solidFill>
                  <a:srgbClr val="FF0000"/>
                </a:solidFill>
                <a:latin typeface="Arial"/>
                <a:ea typeface="Arial"/>
                <a:cs typeface="Arial"/>
                <a:sym typeface="Arial"/>
              </a:rPr>
              <a:t>Registers</a:t>
            </a:r>
            <a:endParaRPr sz="1800">
              <a:solidFill>
                <a:srgbClr val="FF0000"/>
              </a:solidFill>
              <a:latin typeface="Arial"/>
              <a:ea typeface="Arial"/>
              <a:cs typeface="Arial"/>
              <a:sym typeface="Arial"/>
            </a:endParaRPr>
          </a:p>
        </p:txBody>
      </p:sp>
      <p:sp>
        <p:nvSpPr>
          <p:cNvPr id="456" name="Google Shape;456;p48"/>
          <p:cNvSpPr/>
          <p:nvPr/>
        </p:nvSpPr>
        <p:spPr>
          <a:xfrm>
            <a:off x="5029200" y="3255264"/>
            <a:ext cx="1371600" cy="522194"/>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Memory</a:t>
            </a:r>
            <a:endParaRPr/>
          </a:p>
          <a:p>
            <a:pPr indent="0" lvl="0" marL="0" marR="0" rtl="0" algn="ctr">
              <a:lnSpc>
                <a:spcPct val="85000"/>
              </a:lnSpc>
              <a:spcBef>
                <a:spcPts val="0"/>
              </a:spcBef>
              <a:spcAft>
                <a:spcPts val="0"/>
              </a:spcAft>
              <a:buNone/>
            </a:pPr>
            <a:r>
              <a:t/>
            </a:r>
            <a:endParaRPr b="1" sz="1800">
              <a:solidFill>
                <a:schemeClr val="dk1"/>
              </a:solidFill>
              <a:latin typeface="Arial"/>
              <a:ea typeface="Arial"/>
              <a:cs typeface="Arial"/>
              <a:sym typeface="Arial"/>
            </a:endParaRPr>
          </a:p>
        </p:txBody>
      </p:sp>
      <p:sp>
        <p:nvSpPr>
          <p:cNvPr id="457" name="Google Shape;457;p48"/>
          <p:cNvSpPr/>
          <p:nvPr/>
        </p:nvSpPr>
        <p:spPr>
          <a:xfrm>
            <a:off x="6629400" y="3255264"/>
            <a:ext cx="1371600" cy="293688"/>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Devices</a:t>
            </a:r>
            <a:endParaRPr/>
          </a:p>
        </p:txBody>
      </p:sp>
      <p:sp>
        <p:nvSpPr>
          <p:cNvPr id="458" name="Google Shape;458;p48"/>
          <p:cNvSpPr/>
          <p:nvPr/>
        </p:nvSpPr>
        <p:spPr>
          <a:xfrm>
            <a:off x="6775704" y="3657600"/>
            <a:ext cx="1079500" cy="596900"/>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blurRad="63500" rotWithShape="0" algn="ctr" dir="2700000" dist="107763">
              <a:schemeClr val="lt2">
                <a:alpha val="74901"/>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459" name="Google Shape;459;p48"/>
          <p:cNvSpPr/>
          <p:nvPr/>
        </p:nvSpPr>
        <p:spPr>
          <a:xfrm>
            <a:off x="6775704" y="4572000"/>
            <a:ext cx="1079500" cy="596900"/>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blurRad="63500" rotWithShape="0" algn="ctr" dir="2700000" dist="107763">
              <a:schemeClr val="lt2">
                <a:alpha val="74901"/>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460" name="Google Shape;460;p48"/>
          <p:cNvSpPr/>
          <p:nvPr/>
        </p:nvSpPr>
        <p:spPr>
          <a:xfrm>
            <a:off x="6629400" y="3703320"/>
            <a:ext cx="1371600" cy="293688"/>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Input</a:t>
            </a:r>
            <a:endParaRPr/>
          </a:p>
        </p:txBody>
      </p:sp>
      <p:sp>
        <p:nvSpPr>
          <p:cNvPr id="461" name="Google Shape;461;p48"/>
          <p:cNvSpPr/>
          <p:nvPr/>
        </p:nvSpPr>
        <p:spPr>
          <a:xfrm>
            <a:off x="6629400" y="4645152"/>
            <a:ext cx="1371600" cy="293688"/>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Output</a:t>
            </a:r>
            <a:endParaRPr/>
          </a:p>
        </p:txBody>
      </p:sp>
      <p:sp>
        <p:nvSpPr>
          <p:cNvPr id="462" name="Google Shape;462;p4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463" name="Google Shape;463;p4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49"/>
          <p:cNvSpPr txBox="1"/>
          <p:nvPr>
            <p:ph type="title"/>
          </p:nvPr>
        </p:nvSpPr>
        <p:spPr>
          <a:xfrm>
            <a:off x="457200" y="1222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Administrivia</a:t>
            </a:r>
            <a:endParaRPr b="0" i="0" sz="4400" u="none" cap="none" strike="noStrike">
              <a:solidFill>
                <a:schemeClr val="accent1"/>
              </a:solidFill>
              <a:latin typeface="Calibri"/>
              <a:ea typeface="Calibri"/>
              <a:cs typeface="Calibri"/>
              <a:sym typeface="Calibri"/>
            </a:endParaRPr>
          </a:p>
        </p:txBody>
      </p:sp>
      <p:sp>
        <p:nvSpPr>
          <p:cNvPr id="469" name="Google Shape;469;p49"/>
          <p:cNvSpPr txBox="1"/>
          <p:nvPr>
            <p:ph idx="1" type="body"/>
          </p:nvPr>
        </p:nvSpPr>
        <p:spPr>
          <a:xfrm>
            <a:off x="457200" y="1301925"/>
            <a:ext cx="8503800" cy="53883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lang="en-US"/>
              <a:t>HW0 (Number Rep) due TONIGHT at midnight</a:t>
            </a:r>
            <a:endParaRPr/>
          </a:p>
          <a:p>
            <a:pPr indent="-342900" lvl="0" marL="342900" marR="0" rtl="0" algn="l">
              <a:spcBef>
                <a:spcPts val="0"/>
              </a:spcBef>
              <a:spcAft>
                <a:spcPts val="0"/>
              </a:spcAft>
              <a:buClr>
                <a:schemeClr val="dk1"/>
              </a:buClr>
              <a:buSzPts val="3200"/>
              <a:buFont typeface="Arial"/>
              <a:buChar char="•"/>
            </a:pPr>
            <a:r>
              <a:rPr lang="en-US"/>
              <a:t>minibios due in discussion today!</a:t>
            </a:r>
            <a:endParaRPr/>
          </a:p>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HW1 (C) due </a:t>
            </a:r>
            <a:r>
              <a:rPr lang="en-US"/>
              <a:t>Wednesday</a:t>
            </a:r>
            <a:r>
              <a:rPr b="0" i="0" lang="en-US" sz="3200" u="none" cap="none" strike="noStrike">
                <a:solidFill>
                  <a:schemeClr val="dk1"/>
                </a:solidFill>
                <a:latin typeface="Calibri"/>
                <a:ea typeface="Calibri"/>
                <a:cs typeface="Calibri"/>
                <a:sym typeface="Calibri"/>
              </a:rPr>
              <a:t> (</a:t>
            </a:r>
            <a:r>
              <a:rPr lang="en-US"/>
              <a:t>6</a:t>
            </a:r>
            <a:r>
              <a:rPr b="0" i="0" lang="en-US" sz="3200" u="none" cap="none" strike="noStrike">
                <a:solidFill>
                  <a:schemeClr val="dk1"/>
                </a:solidFill>
                <a:latin typeface="Calibri"/>
                <a:ea typeface="Calibri"/>
                <a:cs typeface="Calibri"/>
                <a:sym typeface="Calibri"/>
              </a:rPr>
              <a:t>/</a:t>
            </a:r>
            <a:r>
              <a:rPr lang="en-US"/>
              <a:t>28</a:t>
            </a:r>
            <a:r>
              <a:rPr b="0" i="0" lang="en-US" sz="3200" u="none" cap="none" strike="noStrike">
                <a:solidFill>
                  <a:schemeClr val="dk1"/>
                </a:solidFill>
                <a:latin typeface="Calibri"/>
                <a:ea typeface="Calibri"/>
                <a:cs typeface="Calibri"/>
                <a:sym typeface="Calibri"/>
              </a:rPr>
              <a:t>)</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Proj1 (Flights) due </a:t>
            </a:r>
            <a:r>
              <a:rPr lang="en-US"/>
              <a:t>Thursday</a:t>
            </a:r>
            <a:r>
              <a:rPr b="0" i="0" lang="en-US" sz="3200" u="none" cap="none" strike="noStrike">
                <a:solidFill>
                  <a:schemeClr val="dk1"/>
                </a:solidFill>
                <a:latin typeface="Calibri"/>
                <a:ea typeface="Calibri"/>
                <a:cs typeface="Calibri"/>
                <a:sym typeface="Calibri"/>
              </a:rPr>
              <a:t> (</a:t>
            </a:r>
            <a:r>
              <a:rPr lang="en-US"/>
              <a:t>6</a:t>
            </a:r>
            <a:r>
              <a:rPr b="0" i="0" lang="en-US" sz="3200" u="none" cap="none" strike="noStrike">
                <a:solidFill>
                  <a:schemeClr val="dk1"/>
                </a:solidFill>
                <a:latin typeface="Calibri"/>
                <a:ea typeface="Calibri"/>
                <a:cs typeface="Calibri"/>
                <a:sym typeface="Calibri"/>
              </a:rPr>
              <a:t>/</a:t>
            </a:r>
            <a:r>
              <a:rPr lang="en-US"/>
              <a:t>29</a:t>
            </a:r>
            <a:r>
              <a:rPr b="0" i="0" lang="en-US" sz="3200" u="none" cap="none" strike="noStrike">
                <a:solidFill>
                  <a:schemeClr val="dk1"/>
                </a:solidFill>
                <a:latin typeface="Calibri"/>
                <a:ea typeface="Calibri"/>
                <a:cs typeface="Calibri"/>
                <a:sym typeface="Calibri"/>
              </a:rPr>
              <a:t>)</a:t>
            </a:r>
            <a:endParaRPr b="0" i="0" sz="32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Char char="•"/>
            </a:pPr>
            <a:r>
              <a:rPr lang="en-US"/>
              <a:t>Project Party TONIGHT (540AB Cory Hall; 5PM - 7PM)</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No lecture or </a:t>
            </a:r>
            <a:r>
              <a:rPr lang="en-US"/>
              <a:t>labs</a:t>
            </a:r>
            <a:r>
              <a:rPr b="0" i="0" lang="en-US" sz="3200" u="none" cap="none" strike="noStrike">
                <a:solidFill>
                  <a:schemeClr val="dk1"/>
                </a:solidFill>
                <a:latin typeface="Calibri"/>
                <a:ea typeface="Calibri"/>
                <a:cs typeface="Calibri"/>
                <a:sym typeface="Calibri"/>
              </a:rPr>
              <a:t> on July 4th</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HW2 (MIPS) released </a:t>
            </a:r>
            <a:r>
              <a:rPr lang="en-US"/>
              <a:t>tonight</a:t>
            </a:r>
            <a:r>
              <a:rPr b="0" i="0" lang="en-US" sz="3200" u="none" cap="none" strike="noStrike">
                <a:solidFill>
                  <a:schemeClr val="dk1"/>
                </a:solidFill>
                <a:latin typeface="Calibri"/>
                <a:ea typeface="Calibri"/>
                <a:cs typeface="Calibri"/>
                <a:sym typeface="Calibri"/>
              </a:rPr>
              <a:t>, due </a:t>
            </a:r>
            <a:r>
              <a:rPr lang="en-US"/>
              <a:t>Monday,</a:t>
            </a:r>
            <a:r>
              <a:rPr b="0" i="0" lang="en-US" sz="3200" u="none" cap="none" strike="noStrike">
                <a:solidFill>
                  <a:schemeClr val="dk1"/>
                </a:solidFill>
                <a:latin typeface="Calibri"/>
                <a:ea typeface="Calibri"/>
                <a:cs typeface="Calibri"/>
                <a:sym typeface="Calibri"/>
              </a:rPr>
              <a:t> 7/</a:t>
            </a:r>
            <a:r>
              <a:rPr lang="en-US"/>
              <a:t>3</a:t>
            </a:r>
            <a:endParaRPr/>
          </a:p>
        </p:txBody>
      </p:sp>
      <p:sp>
        <p:nvSpPr>
          <p:cNvPr id="470" name="Google Shape;470;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71" name="Google Shape;471;p4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472" name="Google Shape;472;p4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0"/>
          <p:cNvSpPr txBox="1"/>
          <p:nvPr>
            <p:ph type="title"/>
          </p:nvPr>
        </p:nvSpPr>
        <p:spPr>
          <a:xfrm>
            <a:off x="457200" y="1222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lang="en-US"/>
              <a:t>MIPS </a:t>
            </a:r>
            <a:r>
              <a:rPr b="0" i="0" lang="en-US" sz="4400" u="none" cap="none" strike="noStrike">
                <a:solidFill>
                  <a:schemeClr val="accent1"/>
                </a:solidFill>
                <a:latin typeface="Calibri"/>
                <a:ea typeface="Calibri"/>
                <a:cs typeface="Calibri"/>
                <a:sym typeface="Calibri"/>
              </a:rPr>
              <a:t>Agenda</a:t>
            </a:r>
            <a:endParaRPr b="0" i="0" sz="4400" u="none" cap="none" strike="noStrike">
              <a:solidFill>
                <a:schemeClr val="accent1"/>
              </a:solidFill>
              <a:latin typeface="Calibri"/>
              <a:ea typeface="Calibri"/>
              <a:cs typeface="Calibri"/>
              <a:sym typeface="Calibri"/>
            </a:endParaRPr>
          </a:p>
        </p:txBody>
      </p:sp>
      <p:sp>
        <p:nvSpPr>
          <p:cNvPr id="478" name="Google Shape;478;p50"/>
          <p:cNvSpPr txBox="1"/>
          <p:nvPr>
            <p:ph idx="1" type="body"/>
          </p:nvPr>
        </p:nvSpPr>
        <p:spPr>
          <a:xfrm>
            <a:off x="457200" y="1143000"/>
            <a:ext cx="8229600" cy="4966800"/>
          </a:xfrm>
          <a:prstGeom prst="rect">
            <a:avLst/>
          </a:prstGeom>
          <a:noFill/>
          <a:ln>
            <a:noFill/>
          </a:ln>
        </p:spPr>
        <p:txBody>
          <a:bodyPr anchorCtr="0" anchor="t" bIns="45700" lIns="91425" spcFirstLastPara="1" rIns="91425" wrap="square" tIns="45700">
            <a:noAutofit/>
          </a:bodyPr>
          <a:lstStyle/>
          <a:p>
            <a:pPr indent="-330200" lvl="0" marL="342900" marR="0" rtl="0" algn="l">
              <a:spcBef>
                <a:spcPts val="640"/>
              </a:spcBef>
              <a:spcAft>
                <a:spcPts val="0"/>
              </a:spcAft>
              <a:buClr>
                <a:srgbClr val="FF0000"/>
              </a:buClr>
              <a:buSzPts val="3000"/>
              <a:buFont typeface="Arial"/>
              <a:buChar char="•"/>
            </a:pPr>
            <a:r>
              <a:rPr lang="en-US" sz="3000">
                <a:solidFill>
                  <a:srgbClr val="FF0000"/>
                </a:solidFill>
              </a:rPr>
              <a:t>Basic Arithmetic </a:t>
            </a:r>
            <a:r>
              <a:rPr b="0" i="0" lang="en-US" sz="3000" u="none" cap="none" strike="noStrike">
                <a:solidFill>
                  <a:srgbClr val="FF0000"/>
                </a:solidFill>
                <a:latin typeface="Calibri"/>
                <a:ea typeface="Calibri"/>
                <a:cs typeface="Calibri"/>
                <a:sym typeface="Calibri"/>
              </a:rPr>
              <a:t>Instructions </a:t>
            </a:r>
            <a:endParaRPr sz="3000">
              <a:solidFill>
                <a:srgbClr val="FF0000"/>
              </a:solidFill>
            </a:endParaRPr>
          </a:p>
          <a:p>
            <a:pPr indent="-330200" lvl="0" marL="342900" marR="0" rtl="0" algn="l">
              <a:spcBef>
                <a:spcPts val="640"/>
              </a:spcBef>
              <a:spcAft>
                <a:spcPts val="0"/>
              </a:spcAft>
              <a:buClr>
                <a:srgbClr val="000000"/>
              </a:buClr>
              <a:buSzPts val="3000"/>
              <a:buFont typeface="Arial"/>
              <a:buChar char="•"/>
            </a:pPr>
            <a:r>
              <a:rPr lang="en-US" sz="3000">
                <a:solidFill>
                  <a:srgbClr val="000000"/>
                </a:solidFill>
              </a:rPr>
              <a:t>Comments</a:t>
            </a:r>
            <a:endParaRPr sz="3000">
              <a:solidFill>
                <a:srgbClr val="000000"/>
              </a:solidFill>
            </a:endParaRPr>
          </a:p>
          <a:p>
            <a:pPr indent="-330200" lvl="0" marL="342900" marR="0" rtl="0" algn="l">
              <a:spcBef>
                <a:spcPts val="640"/>
              </a:spcBef>
              <a:spcAft>
                <a:spcPts val="0"/>
              </a:spcAft>
              <a:buClr>
                <a:srgbClr val="000000"/>
              </a:buClr>
              <a:buSzPts val="3000"/>
              <a:buFont typeface="Arial"/>
              <a:buChar char="•"/>
            </a:pPr>
            <a:r>
              <a:rPr lang="en-US" sz="3000">
                <a:solidFill>
                  <a:srgbClr val="000000"/>
                </a:solidFill>
              </a:rPr>
              <a:t>$zero</a:t>
            </a:r>
            <a:endParaRPr sz="3000">
              <a:solidFill>
                <a:srgbClr val="000000"/>
              </a:solidFill>
            </a:endParaRPr>
          </a:p>
          <a:p>
            <a:pPr indent="-330200" lvl="0" marL="342900" marR="0" rtl="0" algn="l">
              <a:spcBef>
                <a:spcPts val="640"/>
              </a:spcBef>
              <a:spcAft>
                <a:spcPts val="0"/>
              </a:spcAft>
              <a:buClr>
                <a:srgbClr val="000000"/>
              </a:buClr>
              <a:buSzPts val="3000"/>
              <a:buFont typeface="Arial"/>
              <a:buChar char="•"/>
            </a:pPr>
            <a:r>
              <a:rPr b="0" i="0" lang="en-US" sz="3000" u="none" cap="none" strike="noStrike">
                <a:solidFill>
                  <a:srgbClr val="000000"/>
                </a:solidFill>
                <a:latin typeface="Calibri"/>
                <a:ea typeface="Calibri"/>
                <a:cs typeface="Calibri"/>
                <a:sym typeface="Calibri"/>
              </a:rPr>
              <a:t>Immediates</a:t>
            </a:r>
            <a:endParaRPr sz="3000">
              <a:solidFill>
                <a:srgbClr val="000000"/>
              </a:solidFill>
            </a:endParaRPr>
          </a:p>
          <a:p>
            <a:pPr indent="-330200" lvl="0" marL="342900" marR="0" rtl="0" algn="l">
              <a:spcBef>
                <a:spcPts val="640"/>
              </a:spcBef>
              <a:spcAft>
                <a:spcPts val="0"/>
              </a:spcAft>
              <a:buClr>
                <a:srgbClr val="000000"/>
              </a:buClr>
              <a:buSzPts val="3000"/>
              <a:buFont typeface="Arial"/>
              <a:buChar char="•"/>
            </a:pPr>
            <a:r>
              <a:rPr b="0" i="0" lang="en-US" sz="3000" u="none" cap="none" strike="noStrike">
                <a:solidFill>
                  <a:srgbClr val="000000"/>
                </a:solidFill>
                <a:latin typeface="Calibri"/>
                <a:ea typeface="Calibri"/>
                <a:cs typeface="Calibri"/>
                <a:sym typeface="Calibri"/>
              </a:rPr>
              <a:t>Overflow</a:t>
            </a:r>
            <a:endParaRPr b="0" i="0" sz="3000" u="none" cap="none" strike="noStrike">
              <a:solidFill>
                <a:srgbClr val="000000"/>
              </a:solidFill>
              <a:latin typeface="Calibri"/>
              <a:ea typeface="Calibri"/>
              <a:cs typeface="Calibri"/>
              <a:sym typeface="Calibri"/>
            </a:endParaRPr>
          </a:p>
          <a:p>
            <a:pPr indent="-330200" lvl="0" marL="342900" marR="0" rtl="0" algn="l">
              <a:spcBef>
                <a:spcPts val="640"/>
              </a:spcBef>
              <a:spcAft>
                <a:spcPts val="0"/>
              </a:spcAft>
              <a:buClr>
                <a:srgbClr val="000000"/>
              </a:buClr>
              <a:buSzPts val="3000"/>
              <a:buFont typeface="Arial"/>
              <a:buChar char="•"/>
            </a:pPr>
            <a:r>
              <a:rPr b="0" i="0" lang="en-US" sz="3000" u="none" cap="none" strike="noStrike">
                <a:solidFill>
                  <a:srgbClr val="000000"/>
                </a:solidFill>
                <a:latin typeface="Calibri"/>
                <a:ea typeface="Calibri"/>
                <a:cs typeface="Calibri"/>
                <a:sym typeface="Calibri"/>
              </a:rPr>
              <a:t>Data Transfer Instructions</a:t>
            </a:r>
            <a:endParaRPr sz="3000">
              <a:solidFill>
                <a:srgbClr val="000000"/>
              </a:solidFill>
            </a:endParaRPr>
          </a:p>
          <a:p>
            <a:pPr indent="-330200" lvl="0" marL="342900" marR="0" rtl="0" algn="l">
              <a:spcBef>
                <a:spcPts val="64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Decision Making Instructions</a:t>
            </a:r>
            <a:endParaRPr sz="3000"/>
          </a:p>
          <a:p>
            <a:pPr indent="-330200" lvl="0" marL="342900" marR="0" rtl="0" algn="l">
              <a:spcBef>
                <a:spcPts val="640"/>
              </a:spcBef>
              <a:spcAft>
                <a:spcPts val="0"/>
              </a:spcAft>
              <a:buClr>
                <a:srgbClr val="A5A5A5"/>
              </a:buClr>
              <a:buSzPts val="3000"/>
              <a:buFont typeface="Arial"/>
              <a:buChar char="•"/>
            </a:pPr>
            <a:r>
              <a:rPr b="0" i="0" lang="en-US" sz="3000" u="none" cap="none" strike="noStrike">
                <a:solidFill>
                  <a:srgbClr val="A5A5A5"/>
                </a:solidFill>
                <a:latin typeface="Calibri"/>
                <a:ea typeface="Calibri"/>
                <a:cs typeface="Calibri"/>
                <a:sym typeface="Calibri"/>
              </a:rPr>
              <a:t>Bonus:  C to MIPS Practice</a:t>
            </a:r>
            <a:endParaRPr sz="3000"/>
          </a:p>
          <a:p>
            <a:pPr indent="-330200" lvl="0" marL="342900" marR="0" rtl="0" algn="l">
              <a:spcBef>
                <a:spcPts val="640"/>
              </a:spcBef>
              <a:spcAft>
                <a:spcPts val="0"/>
              </a:spcAft>
              <a:buClr>
                <a:srgbClr val="A5A5A5"/>
              </a:buClr>
              <a:buSzPts val="3000"/>
              <a:buFont typeface="Arial"/>
              <a:buChar char="•"/>
            </a:pPr>
            <a:r>
              <a:rPr b="0" i="0" lang="en-US" sz="3000" u="none" cap="none" strike="noStrike">
                <a:solidFill>
                  <a:srgbClr val="A5A5A5"/>
                </a:solidFill>
                <a:latin typeface="Calibri"/>
                <a:ea typeface="Calibri"/>
                <a:cs typeface="Calibri"/>
                <a:sym typeface="Calibri"/>
              </a:rPr>
              <a:t>Bonus:  Additional Instructions</a:t>
            </a:r>
            <a:endParaRPr sz="3000"/>
          </a:p>
        </p:txBody>
      </p:sp>
      <p:sp>
        <p:nvSpPr>
          <p:cNvPr id="479" name="Google Shape;479;p5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80" name="Google Shape;480;p5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481" name="Google Shape;481;p5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MIPS Instructions (1/2)</a:t>
            </a:r>
            <a:endParaRPr b="0" i="0" sz="4400" u="none" cap="none" strike="noStrike">
              <a:solidFill>
                <a:schemeClr val="accent1"/>
              </a:solidFill>
              <a:latin typeface="Calibri"/>
              <a:ea typeface="Calibri"/>
              <a:cs typeface="Calibri"/>
              <a:sym typeface="Calibri"/>
            </a:endParaRPr>
          </a:p>
        </p:txBody>
      </p:sp>
      <p:sp>
        <p:nvSpPr>
          <p:cNvPr id="487" name="Google Shape;487;p51"/>
          <p:cNvSpPr txBox="1"/>
          <p:nvPr>
            <p:ph idx="1" type="body"/>
          </p:nvPr>
        </p:nvSpPr>
        <p:spPr>
          <a:xfrm>
            <a:off x="457200" y="1600200"/>
            <a:ext cx="8229600" cy="482237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Instruction Syntax is rigid:</a:t>
            </a:r>
            <a:endParaRPr/>
          </a:p>
          <a:p>
            <a:pPr indent="-342900" lvl="0" marL="342900" marR="0" rtl="0" algn="l">
              <a:spcBef>
                <a:spcPts val="1200"/>
              </a:spcBef>
              <a:spcAft>
                <a:spcPts val="0"/>
              </a:spcAft>
              <a:buClr>
                <a:schemeClr val="dk1"/>
              </a:buClr>
              <a:buFont typeface="Arial"/>
              <a:buNone/>
            </a:pPr>
            <a:r>
              <a:rPr b="0" i="0" lang="en-US" sz="3200" u="none" cap="none" strike="noStrike">
                <a:solidFill>
                  <a:schemeClr val="dk1"/>
                </a:solidFill>
                <a:latin typeface="Calibri"/>
                <a:ea typeface="Calibri"/>
                <a:cs typeface="Calibri"/>
                <a:sym typeface="Calibri"/>
              </a:rPr>
              <a:t>			</a:t>
            </a:r>
            <a:r>
              <a:rPr b="0" i="0" lang="en-US" sz="3200" u="none" cap="none" strike="noStrike">
                <a:solidFill>
                  <a:srgbClr val="FF0000"/>
                </a:solidFill>
                <a:latin typeface="Courier New"/>
                <a:ea typeface="Courier New"/>
                <a:cs typeface="Courier New"/>
                <a:sym typeface="Courier New"/>
              </a:rPr>
              <a:t>op dst, src1, src2</a:t>
            </a:r>
            <a:endParaRPr/>
          </a:p>
          <a:p>
            <a:pPr indent="-285750" lvl="1" marL="742950" marR="0" rtl="0" algn="l">
              <a:spcBef>
                <a:spcPts val="12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1 operator, 3 operands</a:t>
            </a:r>
            <a:endParaRPr/>
          </a:p>
          <a:p>
            <a:pPr indent="-228600" lvl="2" marL="11430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ourier New"/>
                <a:ea typeface="Courier New"/>
                <a:cs typeface="Courier New"/>
                <a:sym typeface="Courier New"/>
              </a:rPr>
              <a:t>op</a:t>
            </a:r>
            <a:r>
              <a:rPr b="0" i="0" lang="en-US" sz="2400" u="none" cap="none" strike="noStrike">
                <a:solidFill>
                  <a:schemeClr val="dk1"/>
                </a:solidFill>
                <a:latin typeface="Calibri"/>
                <a:ea typeface="Calibri"/>
                <a:cs typeface="Calibri"/>
                <a:sym typeface="Calibri"/>
              </a:rPr>
              <a:t> = operation name (“operator”)</a:t>
            </a:r>
            <a:endParaRPr/>
          </a:p>
          <a:p>
            <a:pPr indent="-228600" lvl="2" marL="11430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ourier New"/>
                <a:ea typeface="Courier New"/>
                <a:cs typeface="Courier New"/>
                <a:sym typeface="Courier New"/>
              </a:rPr>
              <a:t>dst</a:t>
            </a:r>
            <a:r>
              <a:rPr b="0" i="0" lang="en-US" sz="2400" u="none" cap="none" strike="noStrike">
                <a:solidFill>
                  <a:schemeClr val="dk1"/>
                </a:solidFill>
                <a:latin typeface="Calibri"/>
                <a:ea typeface="Calibri"/>
                <a:cs typeface="Calibri"/>
                <a:sym typeface="Calibri"/>
              </a:rPr>
              <a:t> = register getting result (“destination”)</a:t>
            </a:r>
            <a:endParaRPr/>
          </a:p>
          <a:p>
            <a:pPr indent="-228600" lvl="2" marL="11430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ourier New"/>
                <a:ea typeface="Courier New"/>
                <a:cs typeface="Courier New"/>
                <a:sym typeface="Courier New"/>
              </a:rPr>
              <a:t>src1</a:t>
            </a:r>
            <a:r>
              <a:rPr b="0" i="0" lang="en-US" sz="2400" u="none" cap="none" strike="noStrike">
                <a:solidFill>
                  <a:schemeClr val="dk1"/>
                </a:solidFill>
                <a:latin typeface="Calibri"/>
                <a:ea typeface="Calibri"/>
                <a:cs typeface="Calibri"/>
                <a:sym typeface="Calibri"/>
              </a:rPr>
              <a:t> = first register for operation (“source 1”)</a:t>
            </a:r>
            <a:endParaRPr/>
          </a:p>
          <a:p>
            <a:pPr indent="-228600" lvl="2" marL="11430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ourier New"/>
                <a:ea typeface="Courier New"/>
                <a:cs typeface="Courier New"/>
                <a:sym typeface="Courier New"/>
              </a:rPr>
              <a:t>src2</a:t>
            </a:r>
            <a:r>
              <a:rPr b="0" i="0" lang="en-US" sz="2400" u="none" cap="none" strike="noStrike">
                <a:solidFill>
                  <a:schemeClr val="dk1"/>
                </a:solidFill>
                <a:latin typeface="Calibri"/>
                <a:ea typeface="Calibri"/>
                <a:cs typeface="Calibri"/>
                <a:sym typeface="Calibri"/>
              </a:rPr>
              <a:t> = second register for operation (“source 2”)</a:t>
            </a:r>
            <a:endParaRPr/>
          </a:p>
          <a:p>
            <a:pPr indent="-342900" lvl="0" marL="342900" marR="0" rtl="0" algn="l">
              <a:spcBef>
                <a:spcPts val="180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Keep hardware simple via regularity</a:t>
            </a:r>
            <a:endParaRPr/>
          </a:p>
        </p:txBody>
      </p:sp>
      <p:sp>
        <p:nvSpPr>
          <p:cNvPr id="488" name="Google Shape;488;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89" name="Google Shape;489;p5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490" name="Google Shape;490;p5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MIPS Instructions (2/2)</a:t>
            </a:r>
            <a:endParaRPr b="0" i="0" sz="4400" u="none" cap="none" strike="noStrike">
              <a:solidFill>
                <a:schemeClr val="accent1"/>
              </a:solidFill>
              <a:latin typeface="Calibri"/>
              <a:ea typeface="Calibri"/>
              <a:cs typeface="Calibri"/>
              <a:sym typeface="Calibri"/>
            </a:endParaRPr>
          </a:p>
        </p:txBody>
      </p:sp>
      <p:sp>
        <p:nvSpPr>
          <p:cNvPr id="496" name="Google Shape;496;p52"/>
          <p:cNvSpPr txBox="1"/>
          <p:nvPr>
            <p:ph idx="1" type="body"/>
          </p:nvPr>
        </p:nvSpPr>
        <p:spPr>
          <a:xfrm>
            <a:off x="457200" y="1600199"/>
            <a:ext cx="8229600" cy="484632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One operation per instruction, </a:t>
            </a:r>
            <a:br>
              <a:rPr b="0" i="0" lang="en-US" sz="3200" u="none" cap="none" strike="noStrike">
                <a:solidFill>
                  <a:schemeClr val="dk1"/>
                </a:solidFill>
                <a:latin typeface="Calibri"/>
                <a:ea typeface="Calibri"/>
                <a:cs typeface="Calibri"/>
                <a:sym typeface="Calibri"/>
              </a:rPr>
            </a:br>
            <a:r>
              <a:rPr b="0" i="0" lang="en-US" sz="3200" u="none" cap="none" strike="noStrike">
                <a:solidFill>
                  <a:schemeClr val="dk1"/>
                </a:solidFill>
                <a:latin typeface="Calibri"/>
                <a:ea typeface="Calibri"/>
                <a:cs typeface="Calibri"/>
                <a:sym typeface="Calibri"/>
              </a:rPr>
              <a:t>at most one instruction per line</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Assembly instructions are related to C operations (</a:t>
            </a:r>
            <a:r>
              <a:rPr b="0" i="0" lang="en-US" sz="3000" u="none" cap="none" strike="noStrike">
                <a:solidFill>
                  <a:schemeClr val="dk1"/>
                </a:solidFill>
                <a:latin typeface="Courier New"/>
                <a:ea typeface="Courier New"/>
                <a:cs typeface="Courier New"/>
                <a:sym typeface="Courier New"/>
              </a:rPr>
              <a:t>=</a:t>
            </a:r>
            <a:r>
              <a:rPr b="0" i="0" lang="en-US" sz="32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a:t>
            </a:r>
            <a:r>
              <a:rPr b="0" i="0" lang="en-US" sz="32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a:t>
            </a:r>
            <a:r>
              <a:rPr b="0" i="0" lang="en-US" sz="32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a:t>
            </a:r>
            <a:r>
              <a:rPr b="0" i="0" lang="en-US" sz="32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a:t>
            </a:r>
            <a:r>
              <a:rPr b="0" i="0" lang="en-US" sz="32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&amp;</a:t>
            </a:r>
            <a:r>
              <a:rPr b="0" i="0" lang="en-US" sz="32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a:t>
            </a:r>
            <a:r>
              <a:rPr b="0" i="0" lang="en-US" sz="3200" u="none" cap="none" strike="noStrike">
                <a:solidFill>
                  <a:schemeClr val="dk1"/>
                </a:solidFill>
                <a:latin typeface="Calibri"/>
                <a:ea typeface="Calibri"/>
                <a:cs typeface="Calibri"/>
                <a:sym typeface="Calibri"/>
              </a:rPr>
              <a:t>, etc.)</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Must be, since C code decomposes into assembly!</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 single line of C may break up into several lines of MIPS</a:t>
            </a:r>
            <a:endParaRPr b="0" i="0" sz="2800" u="none" cap="none" strike="noStrike">
              <a:solidFill>
                <a:schemeClr val="dk1"/>
              </a:solidFill>
              <a:latin typeface="Calibri"/>
              <a:ea typeface="Calibri"/>
              <a:cs typeface="Calibri"/>
              <a:sym typeface="Calibri"/>
            </a:endParaRPr>
          </a:p>
        </p:txBody>
      </p:sp>
      <p:sp>
        <p:nvSpPr>
          <p:cNvPr id="497" name="Google Shape;497;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98" name="Google Shape;498;p5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499" name="Google Shape;499;p5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MIPS Instructions Example</a:t>
            </a:r>
            <a:endParaRPr b="0" i="0" sz="4400" u="none" cap="none" strike="noStrike">
              <a:solidFill>
                <a:schemeClr val="accent1"/>
              </a:solidFill>
              <a:latin typeface="Calibri"/>
              <a:ea typeface="Calibri"/>
              <a:cs typeface="Calibri"/>
              <a:sym typeface="Calibri"/>
            </a:endParaRPr>
          </a:p>
        </p:txBody>
      </p:sp>
      <p:sp>
        <p:nvSpPr>
          <p:cNvPr id="505" name="Google Shape;505;p53"/>
          <p:cNvSpPr txBox="1"/>
          <p:nvPr>
            <p:ph idx="1" type="body"/>
          </p:nvPr>
        </p:nvSpPr>
        <p:spPr>
          <a:xfrm>
            <a:off x="457200" y="1600200"/>
            <a:ext cx="8229600" cy="484414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Your very first instructions!</a:t>
            </a:r>
            <a:br>
              <a:rPr b="0" i="0" lang="en-US" sz="32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(assume here that the variables </a:t>
            </a:r>
            <a:r>
              <a:rPr b="0" i="0" lang="en-US" sz="2400" u="none" cap="none" strike="noStrike">
                <a:solidFill>
                  <a:schemeClr val="dk1"/>
                </a:solidFill>
                <a:latin typeface="Courier New"/>
                <a:ea typeface="Courier New"/>
                <a:cs typeface="Courier New"/>
                <a:sym typeface="Courier New"/>
              </a:rPr>
              <a:t>a</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ourier New"/>
                <a:ea typeface="Courier New"/>
                <a:cs typeface="Courier New"/>
                <a:sym typeface="Courier New"/>
              </a:rPr>
              <a:t>b</a:t>
            </a:r>
            <a:r>
              <a:rPr b="0" i="0" lang="en-US" sz="2400" u="none" cap="none" strike="noStrike">
                <a:solidFill>
                  <a:schemeClr val="dk1"/>
                </a:solidFill>
                <a:latin typeface="Calibri"/>
                <a:ea typeface="Calibri"/>
                <a:cs typeface="Calibri"/>
                <a:sym typeface="Calibri"/>
              </a:rPr>
              <a:t>, and </a:t>
            </a:r>
            <a:r>
              <a:rPr b="0" i="0" lang="en-US" sz="2400" u="none" cap="none" strike="noStrike">
                <a:solidFill>
                  <a:schemeClr val="dk1"/>
                </a:solidFill>
                <a:latin typeface="Courier New"/>
                <a:ea typeface="Courier New"/>
                <a:cs typeface="Courier New"/>
                <a:sym typeface="Courier New"/>
              </a:rPr>
              <a:t>c</a:t>
            </a:r>
            <a:r>
              <a:rPr b="0" i="0" lang="en-US" sz="2400" u="none" cap="none" strike="noStrike">
                <a:solidFill>
                  <a:schemeClr val="dk1"/>
                </a:solidFill>
                <a:latin typeface="Calibri"/>
                <a:ea typeface="Calibri"/>
                <a:cs typeface="Calibri"/>
                <a:sym typeface="Calibri"/>
              </a:rPr>
              <a:t> are assigned to registers </a:t>
            </a:r>
            <a:r>
              <a:rPr b="0" i="0" lang="en-US" sz="2400" u="none" cap="none" strike="noStrike">
                <a:solidFill>
                  <a:schemeClr val="dk1"/>
                </a:solidFill>
                <a:latin typeface="Courier New"/>
                <a:ea typeface="Courier New"/>
                <a:cs typeface="Courier New"/>
                <a:sym typeface="Courier New"/>
              </a:rPr>
              <a:t>$s1</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ourier New"/>
                <a:ea typeface="Courier New"/>
                <a:cs typeface="Courier New"/>
                <a:sym typeface="Courier New"/>
              </a:rPr>
              <a:t>$s2</a:t>
            </a:r>
            <a:r>
              <a:rPr b="0" i="0" lang="en-US" sz="2400" u="none" cap="none" strike="noStrike">
                <a:solidFill>
                  <a:schemeClr val="dk1"/>
                </a:solidFill>
                <a:latin typeface="Calibri"/>
                <a:ea typeface="Calibri"/>
                <a:cs typeface="Calibri"/>
                <a:sym typeface="Calibri"/>
              </a:rPr>
              <a:t>, and </a:t>
            </a:r>
            <a:r>
              <a:rPr b="0" i="0" lang="en-US" sz="2400" u="none" cap="none" strike="noStrike">
                <a:solidFill>
                  <a:schemeClr val="dk1"/>
                </a:solidFill>
                <a:latin typeface="Courier New"/>
                <a:ea typeface="Courier New"/>
                <a:cs typeface="Courier New"/>
                <a:sym typeface="Courier New"/>
              </a:rPr>
              <a:t>$s3</a:t>
            </a:r>
            <a:r>
              <a:rPr b="0" i="0" lang="en-US" sz="2400" u="none" cap="none" strike="noStrike">
                <a:solidFill>
                  <a:schemeClr val="dk1"/>
                </a:solidFill>
                <a:latin typeface="Calibri"/>
                <a:ea typeface="Calibri"/>
                <a:cs typeface="Calibri"/>
                <a:sym typeface="Calibri"/>
              </a:rPr>
              <a:t>, respectively)</a:t>
            </a:r>
            <a:endParaRPr b="0" i="0" sz="32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Integer Addition</a:t>
            </a:r>
            <a:r>
              <a:rPr b="0" i="0" lang="en-US" sz="32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add</a:t>
            </a:r>
            <a:r>
              <a:rPr b="0" i="0" lang="en-US" sz="3200" u="none" cap="none" strike="noStrike">
                <a:solidFill>
                  <a:schemeClr val="dk1"/>
                </a:solidFill>
                <a:latin typeface="Calibri"/>
                <a:ea typeface="Calibri"/>
                <a:cs typeface="Calibri"/>
                <a:sym typeface="Calibri"/>
              </a:rPr>
              <a:t>)</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	</a:t>
            </a:r>
            <a:r>
              <a:rPr b="0" i="0" lang="en-US" sz="2800" u="none" cap="none" strike="noStrike">
                <a:solidFill>
                  <a:schemeClr val="dk1"/>
                </a:solidFill>
                <a:latin typeface="Courier New"/>
                <a:ea typeface="Courier New"/>
                <a:cs typeface="Courier New"/>
                <a:sym typeface="Courier New"/>
              </a:rPr>
              <a:t>a = b + c</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MIPS: 	</a:t>
            </a:r>
            <a:r>
              <a:rPr b="0" i="0" lang="en-US" sz="2800" u="none" cap="none" strike="noStrike">
                <a:solidFill>
                  <a:schemeClr val="dk1"/>
                </a:solidFill>
                <a:latin typeface="Courier New"/>
                <a:ea typeface="Courier New"/>
                <a:cs typeface="Courier New"/>
                <a:sym typeface="Courier New"/>
              </a:rPr>
              <a:t>add  $s1, $s2, $s3</a:t>
            </a:r>
            <a:endParaRPr/>
          </a:p>
          <a:p>
            <a:pPr indent="-342900" lvl="0" marL="342900" marR="0" rtl="0" algn="l">
              <a:spcBef>
                <a:spcPts val="64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Integer Subtraction</a:t>
            </a:r>
            <a:r>
              <a:rPr b="0" i="0" lang="en-US" sz="32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sub</a:t>
            </a:r>
            <a:r>
              <a:rPr b="0" i="0" lang="en-US" sz="3200" u="none" cap="none" strike="noStrike">
                <a:solidFill>
                  <a:schemeClr val="dk1"/>
                </a:solidFill>
                <a:latin typeface="Calibri"/>
                <a:ea typeface="Calibri"/>
                <a:cs typeface="Calibri"/>
                <a:sym typeface="Calibri"/>
              </a:rPr>
              <a:t>)</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	</a:t>
            </a:r>
            <a:r>
              <a:rPr b="0" i="0" lang="en-US" sz="2800" u="none" cap="none" strike="noStrike">
                <a:solidFill>
                  <a:schemeClr val="dk1"/>
                </a:solidFill>
                <a:latin typeface="Courier New"/>
                <a:ea typeface="Courier New"/>
                <a:cs typeface="Courier New"/>
                <a:sym typeface="Courier New"/>
              </a:rPr>
              <a:t>a = b - c</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MIPS:	</a:t>
            </a:r>
            <a:r>
              <a:rPr b="0" i="0" lang="en-US" sz="2800" u="none" cap="none" strike="noStrike">
                <a:solidFill>
                  <a:schemeClr val="dk1"/>
                </a:solidFill>
                <a:latin typeface="Courier New"/>
                <a:ea typeface="Courier New"/>
                <a:cs typeface="Courier New"/>
                <a:sym typeface="Courier New"/>
              </a:rPr>
              <a:t>sub  $s1, $s2, $s3</a:t>
            </a:r>
            <a:endParaRPr b="0" i="0" sz="2800" u="none" cap="none" strike="noStrike">
              <a:solidFill>
                <a:schemeClr val="dk1"/>
              </a:solidFill>
              <a:latin typeface="Courier New"/>
              <a:ea typeface="Courier New"/>
              <a:cs typeface="Courier New"/>
              <a:sym typeface="Courier New"/>
            </a:endParaRPr>
          </a:p>
        </p:txBody>
      </p:sp>
      <p:sp>
        <p:nvSpPr>
          <p:cNvPr id="506" name="Google Shape;506;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507" name="Google Shape;507;p5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508" name="Google Shape;508;p5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MIPS Instructions Example</a:t>
            </a:r>
            <a:endParaRPr b="0" i="0" sz="4400" u="none" cap="none" strike="noStrike">
              <a:solidFill>
                <a:schemeClr val="accent1"/>
              </a:solidFill>
              <a:latin typeface="Calibri"/>
              <a:ea typeface="Calibri"/>
              <a:cs typeface="Calibri"/>
              <a:sym typeface="Calibri"/>
            </a:endParaRPr>
          </a:p>
        </p:txBody>
      </p:sp>
      <p:sp>
        <p:nvSpPr>
          <p:cNvPr id="516" name="Google Shape;516;p54"/>
          <p:cNvSpPr txBox="1"/>
          <p:nvPr>
            <p:ph idx="1" type="body"/>
          </p:nvPr>
        </p:nvSpPr>
        <p:spPr>
          <a:xfrm>
            <a:off x="457200" y="1337723"/>
            <a:ext cx="8229600" cy="4526100"/>
          </a:xfrm>
          <a:prstGeom prst="rect">
            <a:avLst/>
          </a:prstGeom>
          <a:blipFill rotWithShape="1">
            <a:blip r:embed="rId3">
              <a:alphaModFix/>
            </a:blip>
            <a:stretch>
              <a:fillRect b="0" l="-1699" r="0" t="-20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a:t>
            </a:r>
            <a:endParaRPr/>
          </a:p>
        </p:txBody>
      </p:sp>
      <p:sp>
        <p:nvSpPr>
          <p:cNvPr id="517" name="Google Shape;517;p5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518" name="Google Shape;518;p54"/>
          <p:cNvGrpSpPr/>
          <p:nvPr/>
        </p:nvGrpSpPr>
        <p:grpSpPr>
          <a:xfrm>
            <a:off x="6335490" y="3940629"/>
            <a:ext cx="2808639" cy="1613142"/>
            <a:chOff x="6335490" y="3940629"/>
            <a:chExt cx="2808639" cy="1613142"/>
          </a:xfrm>
        </p:grpSpPr>
        <p:cxnSp>
          <p:nvCxnSpPr>
            <p:cNvPr id="519" name="Google Shape;519;p54"/>
            <p:cNvCxnSpPr/>
            <p:nvPr/>
          </p:nvCxnSpPr>
          <p:spPr>
            <a:xfrm>
              <a:off x="6335490" y="3940629"/>
              <a:ext cx="10800" cy="1589400"/>
            </a:xfrm>
            <a:prstGeom prst="straightConnector1">
              <a:avLst/>
            </a:prstGeom>
            <a:noFill/>
            <a:ln cap="flat" cmpd="sng" w="25400">
              <a:solidFill>
                <a:schemeClr val="dk1"/>
              </a:solidFill>
              <a:prstDash val="solid"/>
              <a:round/>
              <a:headEnd len="sm" w="sm" type="none"/>
              <a:tailEnd len="med" w="med" type="stealth"/>
            </a:ln>
          </p:spPr>
        </p:cxnSp>
        <p:sp>
          <p:nvSpPr>
            <p:cNvPr id="520" name="Google Shape;520;p54"/>
            <p:cNvSpPr txBox="1"/>
            <p:nvPr/>
          </p:nvSpPr>
          <p:spPr>
            <a:xfrm>
              <a:off x="6379029" y="3984171"/>
              <a:ext cx="2765100" cy="156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Ordering of instructions matters (must follow order of operations)</a:t>
              </a:r>
              <a:endParaRPr sz="2400">
                <a:solidFill>
                  <a:schemeClr val="dk1"/>
                </a:solidFill>
                <a:latin typeface="Calibri"/>
                <a:ea typeface="Calibri"/>
                <a:cs typeface="Calibri"/>
                <a:sym typeface="Calibri"/>
              </a:endParaRPr>
            </a:p>
          </p:txBody>
        </p:sp>
      </p:grpSp>
      <p:grpSp>
        <p:nvGrpSpPr>
          <p:cNvPr id="521" name="Google Shape;521;p54"/>
          <p:cNvGrpSpPr/>
          <p:nvPr/>
        </p:nvGrpSpPr>
        <p:grpSpPr>
          <a:xfrm>
            <a:off x="4375971" y="5573379"/>
            <a:ext cx="4767900" cy="657750"/>
            <a:chOff x="4375971" y="5573379"/>
            <a:chExt cx="4767900" cy="657750"/>
          </a:xfrm>
        </p:grpSpPr>
        <p:cxnSp>
          <p:nvCxnSpPr>
            <p:cNvPr id="522" name="Google Shape;522;p54"/>
            <p:cNvCxnSpPr/>
            <p:nvPr/>
          </p:nvCxnSpPr>
          <p:spPr>
            <a:xfrm rot="10800000">
              <a:off x="5355814" y="5595258"/>
              <a:ext cx="348300" cy="304800"/>
            </a:xfrm>
            <a:prstGeom prst="straightConnector1">
              <a:avLst/>
            </a:prstGeom>
            <a:noFill/>
            <a:ln cap="flat" cmpd="sng" w="25400">
              <a:solidFill>
                <a:schemeClr val="dk1"/>
              </a:solidFill>
              <a:prstDash val="solid"/>
              <a:round/>
              <a:headEnd len="sm" w="sm" type="none"/>
              <a:tailEnd len="med" w="med" type="stealth"/>
            </a:ln>
          </p:spPr>
        </p:cxnSp>
        <p:sp>
          <p:nvSpPr>
            <p:cNvPr id="523" name="Google Shape;523;p54"/>
            <p:cNvSpPr txBox="1"/>
            <p:nvPr/>
          </p:nvSpPr>
          <p:spPr>
            <a:xfrm>
              <a:off x="5660571" y="5769429"/>
              <a:ext cx="34833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Utilize temporary registers</a:t>
              </a:r>
              <a:endParaRPr sz="2400">
                <a:solidFill>
                  <a:schemeClr val="dk1"/>
                </a:solidFill>
                <a:latin typeface="Calibri"/>
                <a:ea typeface="Calibri"/>
                <a:cs typeface="Calibri"/>
                <a:sym typeface="Calibri"/>
              </a:endParaRPr>
            </a:p>
          </p:txBody>
        </p:sp>
        <p:cxnSp>
          <p:nvCxnSpPr>
            <p:cNvPr id="524" name="Google Shape;524;p54"/>
            <p:cNvCxnSpPr>
              <a:stCxn id="523" idx="1"/>
            </p:cNvCxnSpPr>
            <p:nvPr/>
          </p:nvCxnSpPr>
          <p:spPr>
            <a:xfrm rot="10800000">
              <a:off x="4375971" y="5573379"/>
              <a:ext cx="1284600" cy="426900"/>
            </a:xfrm>
            <a:prstGeom prst="straightConnector1">
              <a:avLst/>
            </a:prstGeom>
            <a:noFill/>
            <a:ln cap="flat" cmpd="sng" w="25400">
              <a:solidFill>
                <a:schemeClr val="dk1"/>
              </a:solidFill>
              <a:prstDash val="solid"/>
              <a:round/>
              <a:headEnd len="sm" w="sm" type="none"/>
              <a:tailEnd len="med" w="med" type="stealth"/>
            </a:ln>
          </p:spPr>
        </p:cxnSp>
      </p:grpSp>
      <p:sp>
        <p:nvSpPr>
          <p:cNvPr id="525" name="Google Shape;525;p5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526" name="Google Shape;526;p5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55"/>
          <p:cNvSpPr txBox="1"/>
          <p:nvPr>
            <p:ph type="title"/>
          </p:nvPr>
        </p:nvSpPr>
        <p:spPr>
          <a:xfrm>
            <a:off x="457200" y="1222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lang="en-US"/>
              <a:t>MIPS </a:t>
            </a:r>
            <a:r>
              <a:rPr b="0" i="0" lang="en-US" sz="4400" u="none" cap="none" strike="noStrike">
                <a:solidFill>
                  <a:schemeClr val="accent1"/>
                </a:solidFill>
                <a:latin typeface="Calibri"/>
                <a:ea typeface="Calibri"/>
                <a:cs typeface="Calibri"/>
                <a:sym typeface="Calibri"/>
              </a:rPr>
              <a:t>Agenda</a:t>
            </a:r>
            <a:endParaRPr b="0" i="0" sz="4400" u="none" cap="none" strike="noStrike">
              <a:solidFill>
                <a:schemeClr val="accent1"/>
              </a:solidFill>
              <a:latin typeface="Calibri"/>
              <a:ea typeface="Calibri"/>
              <a:cs typeface="Calibri"/>
              <a:sym typeface="Calibri"/>
            </a:endParaRPr>
          </a:p>
        </p:txBody>
      </p:sp>
      <p:sp>
        <p:nvSpPr>
          <p:cNvPr id="532" name="Google Shape;532;p55"/>
          <p:cNvSpPr txBox="1"/>
          <p:nvPr>
            <p:ph idx="1" type="body"/>
          </p:nvPr>
        </p:nvSpPr>
        <p:spPr>
          <a:xfrm>
            <a:off x="457200" y="1143000"/>
            <a:ext cx="8229600" cy="4966800"/>
          </a:xfrm>
          <a:prstGeom prst="rect">
            <a:avLst/>
          </a:prstGeom>
          <a:noFill/>
          <a:ln>
            <a:noFill/>
          </a:ln>
        </p:spPr>
        <p:txBody>
          <a:bodyPr anchorCtr="0" anchor="t" bIns="45700" lIns="91425" spcFirstLastPara="1" rIns="91425" wrap="square" tIns="45700">
            <a:noAutofit/>
          </a:bodyPr>
          <a:lstStyle/>
          <a:p>
            <a:pPr indent="-330200" lvl="0" marL="342900" marR="0" rtl="0" algn="l">
              <a:spcBef>
                <a:spcPts val="640"/>
              </a:spcBef>
              <a:spcAft>
                <a:spcPts val="0"/>
              </a:spcAft>
              <a:buClr>
                <a:srgbClr val="888888"/>
              </a:buClr>
              <a:buSzPts val="3000"/>
              <a:buFont typeface="Arial"/>
              <a:buChar char="•"/>
            </a:pPr>
            <a:r>
              <a:rPr lang="en-US" sz="3000">
                <a:solidFill>
                  <a:srgbClr val="888888"/>
                </a:solidFill>
              </a:rPr>
              <a:t>Basic Arithmetic </a:t>
            </a:r>
            <a:r>
              <a:rPr b="0" i="0" lang="en-US" sz="3000" u="none" cap="none" strike="noStrike">
                <a:solidFill>
                  <a:srgbClr val="888888"/>
                </a:solidFill>
                <a:latin typeface="Calibri"/>
                <a:ea typeface="Calibri"/>
                <a:cs typeface="Calibri"/>
                <a:sym typeface="Calibri"/>
              </a:rPr>
              <a:t>Instructions </a:t>
            </a:r>
            <a:endParaRPr sz="3000">
              <a:solidFill>
                <a:srgbClr val="888888"/>
              </a:solidFill>
            </a:endParaRPr>
          </a:p>
          <a:p>
            <a:pPr indent="-330200" lvl="0" marL="342900" marR="0" rtl="0" algn="l">
              <a:spcBef>
                <a:spcPts val="640"/>
              </a:spcBef>
              <a:spcAft>
                <a:spcPts val="0"/>
              </a:spcAft>
              <a:buClr>
                <a:srgbClr val="FF0000"/>
              </a:buClr>
              <a:buSzPts val="3000"/>
              <a:buFont typeface="Arial"/>
              <a:buChar char="•"/>
            </a:pPr>
            <a:r>
              <a:rPr lang="en-US" sz="3000">
                <a:solidFill>
                  <a:srgbClr val="FF0000"/>
                </a:solidFill>
              </a:rPr>
              <a:t>Comments</a:t>
            </a:r>
            <a:endParaRPr sz="3000">
              <a:solidFill>
                <a:srgbClr val="FF0000"/>
              </a:solidFill>
            </a:endParaRPr>
          </a:p>
          <a:p>
            <a:pPr indent="-330200" lvl="0" marL="342900" marR="0" rtl="0" algn="l">
              <a:spcBef>
                <a:spcPts val="640"/>
              </a:spcBef>
              <a:spcAft>
                <a:spcPts val="0"/>
              </a:spcAft>
              <a:buClr>
                <a:srgbClr val="000000"/>
              </a:buClr>
              <a:buSzPts val="3000"/>
              <a:buFont typeface="Arial"/>
              <a:buChar char="•"/>
            </a:pPr>
            <a:r>
              <a:rPr lang="en-US" sz="3000">
                <a:solidFill>
                  <a:srgbClr val="000000"/>
                </a:solidFill>
              </a:rPr>
              <a:t>$zero</a:t>
            </a:r>
            <a:endParaRPr sz="3000">
              <a:solidFill>
                <a:srgbClr val="000000"/>
              </a:solidFill>
            </a:endParaRPr>
          </a:p>
          <a:p>
            <a:pPr indent="-330200" lvl="0" marL="342900" marR="0" rtl="0" algn="l">
              <a:spcBef>
                <a:spcPts val="640"/>
              </a:spcBef>
              <a:spcAft>
                <a:spcPts val="0"/>
              </a:spcAft>
              <a:buClr>
                <a:srgbClr val="000000"/>
              </a:buClr>
              <a:buSzPts val="3000"/>
              <a:buFont typeface="Arial"/>
              <a:buChar char="•"/>
            </a:pPr>
            <a:r>
              <a:rPr b="0" i="0" lang="en-US" sz="3000" u="none" cap="none" strike="noStrike">
                <a:solidFill>
                  <a:srgbClr val="000000"/>
                </a:solidFill>
                <a:latin typeface="Calibri"/>
                <a:ea typeface="Calibri"/>
                <a:cs typeface="Calibri"/>
                <a:sym typeface="Calibri"/>
              </a:rPr>
              <a:t>Immediates</a:t>
            </a:r>
            <a:endParaRPr sz="3000">
              <a:solidFill>
                <a:srgbClr val="000000"/>
              </a:solidFill>
            </a:endParaRPr>
          </a:p>
          <a:p>
            <a:pPr indent="-330200" lvl="0" marL="342900" marR="0" rtl="0" algn="l">
              <a:spcBef>
                <a:spcPts val="640"/>
              </a:spcBef>
              <a:spcAft>
                <a:spcPts val="0"/>
              </a:spcAft>
              <a:buClr>
                <a:srgbClr val="000000"/>
              </a:buClr>
              <a:buSzPts val="3000"/>
              <a:buFont typeface="Arial"/>
              <a:buChar char="•"/>
            </a:pPr>
            <a:r>
              <a:rPr b="0" i="0" lang="en-US" sz="3000" u="none" cap="none" strike="noStrike">
                <a:solidFill>
                  <a:srgbClr val="000000"/>
                </a:solidFill>
                <a:latin typeface="Calibri"/>
                <a:ea typeface="Calibri"/>
                <a:cs typeface="Calibri"/>
                <a:sym typeface="Calibri"/>
              </a:rPr>
              <a:t>Overflow</a:t>
            </a:r>
            <a:endParaRPr b="0" i="0" sz="3000" u="none" cap="none" strike="noStrike">
              <a:solidFill>
                <a:srgbClr val="000000"/>
              </a:solidFill>
              <a:latin typeface="Calibri"/>
              <a:ea typeface="Calibri"/>
              <a:cs typeface="Calibri"/>
              <a:sym typeface="Calibri"/>
            </a:endParaRPr>
          </a:p>
          <a:p>
            <a:pPr indent="-330200" lvl="0" marL="342900" marR="0" rtl="0" algn="l">
              <a:spcBef>
                <a:spcPts val="640"/>
              </a:spcBef>
              <a:spcAft>
                <a:spcPts val="0"/>
              </a:spcAft>
              <a:buClr>
                <a:srgbClr val="000000"/>
              </a:buClr>
              <a:buSzPts val="3000"/>
              <a:buFont typeface="Arial"/>
              <a:buChar char="•"/>
            </a:pPr>
            <a:r>
              <a:rPr b="0" i="0" lang="en-US" sz="3000" u="none" cap="none" strike="noStrike">
                <a:solidFill>
                  <a:srgbClr val="000000"/>
                </a:solidFill>
                <a:latin typeface="Calibri"/>
                <a:ea typeface="Calibri"/>
                <a:cs typeface="Calibri"/>
                <a:sym typeface="Calibri"/>
              </a:rPr>
              <a:t>Data Transfer Instructions</a:t>
            </a:r>
            <a:endParaRPr sz="3000">
              <a:solidFill>
                <a:srgbClr val="000000"/>
              </a:solidFill>
            </a:endParaRPr>
          </a:p>
          <a:p>
            <a:pPr indent="-330200" lvl="0" marL="342900" marR="0" rtl="0" algn="l">
              <a:spcBef>
                <a:spcPts val="64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Decision Making Instructions</a:t>
            </a:r>
            <a:endParaRPr sz="3000"/>
          </a:p>
          <a:p>
            <a:pPr indent="-330200" lvl="0" marL="342900" marR="0" rtl="0" algn="l">
              <a:spcBef>
                <a:spcPts val="640"/>
              </a:spcBef>
              <a:spcAft>
                <a:spcPts val="0"/>
              </a:spcAft>
              <a:buClr>
                <a:srgbClr val="A5A5A5"/>
              </a:buClr>
              <a:buSzPts val="3000"/>
              <a:buFont typeface="Arial"/>
              <a:buChar char="•"/>
            </a:pPr>
            <a:r>
              <a:rPr b="0" i="0" lang="en-US" sz="3000" u="none" cap="none" strike="noStrike">
                <a:solidFill>
                  <a:srgbClr val="A5A5A5"/>
                </a:solidFill>
                <a:latin typeface="Calibri"/>
                <a:ea typeface="Calibri"/>
                <a:cs typeface="Calibri"/>
                <a:sym typeface="Calibri"/>
              </a:rPr>
              <a:t>Bonus:  C to MIPS Practice</a:t>
            </a:r>
            <a:endParaRPr sz="3000"/>
          </a:p>
          <a:p>
            <a:pPr indent="-330200" lvl="0" marL="342900" marR="0" rtl="0" algn="l">
              <a:spcBef>
                <a:spcPts val="640"/>
              </a:spcBef>
              <a:spcAft>
                <a:spcPts val="0"/>
              </a:spcAft>
              <a:buClr>
                <a:srgbClr val="A5A5A5"/>
              </a:buClr>
              <a:buSzPts val="3000"/>
              <a:buFont typeface="Arial"/>
              <a:buChar char="•"/>
            </a:pPr>
            <a:r>
              <a:rPr b="0" i="0" lang="en-US" sz="3000" u="none" cap="none" strike="noStrike">
                <a:solidFill>
                  <a:srgbClr val="A5A5A5"/>
                </a:solidFill>
                <a:latin typeface="Calibri"/>
                <a:ea typeface="Calibri"/>
                <a:cs typeface="Calibri"/>
                <a:sym typeface="Calibri"/>
              </a:rPr>
              <a:t>Bonus:  Additional Instructions</a:t>
            </a:r>
            <a:endParaRPr sz="3000"/>
          </a:p>
        </p:txBody>
      </p:sp>
      <p:sp>
        <p:nvSpPr>
          <p:cNvPr id="533" name="Google Shape;533;p5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534" name="Google Shape;534;p5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535" name="Google Shape;535;p5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Comments in MIPS</a:t>
            </a:r>
            <a:endParaRPr b="0" i="0" sz="4400" u="none" cap="none" strike="noStrike">
              <a:solidFill>
                <a:schemeClr val="accent1"/>
              </a:solidFill>
              <a:latin typeface="Calibri"/>
              <a:ea typeface="Calibri"/>
              <a:cs typeface="Calibri"/>
              <a:sym typeface="Calibri"/>
            </a:endParaRPr>
          </a:p>
        </p:txBody>
      </p:sp>
      <p:sp>
        <p:nvSpPr>
          <p:cNvPr id="541" name="Google Shape;541;p56"/>
          <p:cNvSpPr txBox="1"/>
          <p:nvPr>
            <p:ph idx="1" type="body"/>
          </p:nvPr>
        </p:nvSpPr>
        <p:spPr>
          <a:xfrm>
            <a:off x="457200" y="1600200"/>
            <a:ext cx="8229600" cy="483325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Comments in MIPS follow hash mark (</a:t>
            </a:r>
            <a:r>
              <a:rPr b="0" i="0" lang="en-US" sz="3200" u="none" cap="none" strike="noStrike">
                <a:solidFill>
                  <a:schemeClr val="dk1"/>
                </a:solidFill>
                <a:latin typeface="Courier New"/>
                <a:ea typeface="Courier New"/>
                <a:cs typeface="Courier New"/>
                <a:sym typeface="Courier New"/>
              </a:rPr>
              <a:t>#</a:t>
            </a:r>
            <a:r>
              <a:rPr b="0" i="0" lang="en-US" sz="3200" u="none" cap="none" strike="noStrike">
                <a:solidFill>
                  <a:schemeClr val="dk1"/>
                </a:solidFill>
                <a:latin typeface="Calibri"/>
                <a:ea typeface="Calibri"/>
                <a:cs typeface="Calibri"/>
                <a:sym typeface="Calibri"/>
              </a:rPr>
              <a:t>) until the end of line</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Improves readability and helps you keep track of variables/registers!</a:t>
            </a:r>
            <a:endParaRPr/>
          </a:p>
          <a:p>
            <a:pPr indent="-342900" lvl="0" marL="342900" marR="0" rtl="0" algn="l">
              <a:spcBef>
                <a:spcPts val="240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	  add $t1, $s3, $s4	</a:t>
            </a:r>
            <a:r>
              <a:rPr b="0" i="0" lang="en-US" sz="2800" u="none" cap="none" strike="noStrike">
                <a:solidFill>
                  <a:srgbClr val="FF0000"/>
                </a:solidFill>
                <a:latin typeface="Courier New"/>
                <a:ea typeface="Courier New"/>
                <a:cs typeface="Courier New"/>
                <a:sym typeface="Courier New"/>
              </a:rPr>
              <a:t># $t1=d+e</a:t>
            </a:r>
            <a:endParaRPr b="0" i="0" sz="2800" u="none" cap="none" strike="noStrike">
              <a:solidFill>
                <a:srgbClr val="FF0000"/>
              </a:solidFill>
              <a:latin typeface="Courier New"/>
              <a:ea typeface="Courier New"/>
              <a:cs typeface="Courier New"/>
              <a:sym typeface="Courier New"/>
            </a:endParaRPr>
          </a:p>
          <a:p>
            <a:pPr indent="-342900" lvl="0" marL="34290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	  add $t2, $s1, $s2	</a:t>
            </a:r>
            <a:r>
              <a:rPr b="0" i="0" lang="en-US" sz="2800" u="none" cap="none" strike="noStrike">
                <a:solidFill>
                  <a:srgbClr val="FF0000"/>
                </a:solidFill>
                <a:latin typeface="Courier New"/>
                <a:ea typeface="Courier New"/>
                <a:cs typeface="Courier New"/>
                <a:sym typeface="Courier New"/>
              </a:rPr>
              <a:t># $t2=b+c</a:t>
            </a:r>
            <a:endParaRPr b="0" i="0" sz="2800" u="none" cap="none" strike="noStrike">
              <a:solidFill>
                <a:srgbClr val="FF0000"/>
              </a:solidFill>
              <a:latin typeface="Courier New"/>
              <a:ea typeface="Courier New"/>
              <a:cs typeface="Courier New"/>
              <a:sym typeface="Courier New"/>
            </a:endParaRPr>
          </a:p>
          <a:p>
            <a:pPr indent="-342900" lvl="0" marL="34290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	  sub $s0, $t2, $t1	</a:t>
            </a:r>
            <a:r>
              <a:rPr b="0" i="0" lang="en-US" sz="2800" u="none" cap="none" strike="noStrike">
                <a:solidFill>
                  <a:srgbClr val="FF0000"/>
                </a:solidFill>
                <a:latin typeface="Courier New"/>
                <a:ea typeface="Courier New"/>
                <a:cs typeface="Courier New"/>
                <a:sym typeface="Courier New"/>
              </a:rPr>
              <a:t># a=(b+c)-(d+e)</a:t>
            </a:r>
            <a:endParaRPr/>
          </a:p>
          <a:p>
            <a:pPr indent="-342900" lvl="0" marL="342900" marR="0" rtl="0" algn="l">
              <a:spcBef>
                <a:spcPts val="640"/>
              </a:spcBef>
              <a:spcAft>
                <a:spcPts val="0"/>
              </a:spcAft>
              <a:buClr>
                <a:schemeClr val="dk1"/>
              </a:buClr>
              <a:buFont typeface="Arial"/>
              <a:buNone/>
            </a:pPr>
            <a:r>
              <a:t/>
            </a:r>
            <a:endParaRPr b="0" i="0" sz="3200" u="none" cap="none" strike="noStrike">
              <a:solidFill>
                <a:schemeClr val="dk1"/>
              </a:solidFill>
              <a:latin typeface="Calibri"/>
              <a:ea typeface="Calibri"/>
              <a:cs typeface="Calibri"/>
              <a:sym typeface="Calibri"/>
            </a:endParaRPr>
          </a:p>
        </p:txBody>
      </p:sp>
      <p:sp>
        <p:nvSpPr>
          <p:cNvPr id="542" name="Google Shape;542;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543" name="Google Shape;543;p5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544" name="Google Shape;544;p5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57"/>
          <p:cNvSpPr txBox="1"/>
          <p:nvPr>
            <p:ph type="title"/>
          </p:nvPr>
        </p:nvSpPr>
        <p:spPr>
          <a:xfrm>
            <a:off x="457200" y="1222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lang="en-US"/>
              <a:t>MIPS </a:t>
            </a:r>
            <a:r>
              <a:rPr b="0" i="0" lang="en-US" sz="4400" u="none" cap="none" strike="noStrike">
                <a:solidFill>
                  <a:schemeClr val="accent1"/>
                </a:solidFill>
                <a:latin typeface="Calibri"/>
                <a:ea typeface="Calibri"/>
                <a:cs typeface="Calibri"/>
                <a:sym typeface="Calibri"/>
              </a:rPr>
              <a:t>Agenda</a:t>
            </a:r>
            <a:endParaRPr b="0" i="0" sz="4400" u="none" cap="none" strike="noStrike">
              <a:solidFill>
                <a:schemeClr val="accent1"/>
              </a:solidFill>
              <a:latin typeface="Calibri"/>
              <a:ea typeface="Calibri"/>
              <a:cs typeface="Calibri"/>
              <a:sym typeface="Calibri"/>
            </a:endParaRPr>
          </a:p>
        </p:txBody>
      </p:sp>
      <p:sp>
        <p:nvSpPr>
          <p:cNvPr id="550" name="Google Shape;550;p57"/>
          <p:cNvSpPr txBox="1"/>
          <p:nvPr>
            <p:ph idx="1" type="body"/>
          </p:nvPr>
        </p:nvSpPr>
        <p:spPr>
          <a:xfrm>
            <a:off x="457200" y="1143000"/>
            <a:ext cx="8229600" cy="4966800"/>
          </a:xfrm>
          <a:prstGeom prst="rect">
            <a:avLst/>
          </a:prstGeom>
          <a:noFill/>
          <a:ln>
            <a:noFill/>
          </a:ln>
        </p:spPr>
        <p:txBody>
          <a:bodyPr anchorCtr="0" anchor="t" bIns="45700" lIns="91425" spcFirstLastPara="1" rIns="91425" wrap="square" tIns="45700">
            <a:noAutofit/>
          </a:bodyPr>
          <a:lstStyle/>
          <a:p>
            <a:pPr indent="-330200" lvl="0" marL="342900" marR="0" rtl="0" algn="l">
              <a:spcBef>
                <a:spcPts val="640"/>
              </a:spcBef>
              <a:spcAft>
                <a:spcPts val="0"/>
              </a:spcAft>
              <a:buClr>
                <a:srgbClr val="888888"/>
              </a:buClr>
              <a:buSzPts val="3000"/>
              <a:buFont typeface="Arial"/>
              <a:buChar char="•"/>
            </a:pPr>
            <a:r>
              <a:rPr lang="en-US" sz="3000">
                <a:solidFill>
                  <a:srgbClr val="888888"/>
                </a:solidFill>
              </a:rPr>
              <a:t>Basic Arithmetic </a:t>
            </a:r>
            <a:r>
              <a:rPr b="0" i="0" lang="en-US" sz="3000" u="none" cap="none" strike="noStrike">
                <a:solidFill>
                  <a:srgbClr val="888888"/>
                </a:solidFill>
                <a:latin typeface="Calibri"/>
                <a:ea typeface="Calibri"/>
                <a:cs typeface="Calibri"/>
                <a:sym typeface="Calibri"/>
              </a:rPr>
              <a:t>Instructions </a:t>
            </a:r>
            <a:endParaRPr sz="3000">
              <a:solidFill>
                <a:srgbClr val="888888"/>
              </a:solidFill>
            </a:endParaRPr>
          </a:p>
          <a:p>
            <a:pPr indent="-330200" lvl="0" marL="342900" marR="0" rtl="0" algn="l">
              <a:spcBef>
                <a:spcPts val="640"/>
              </a:spcBef>
              <a:spcAft>
                <a:spcPts val="0"/>
              </a:spcAft>
              <a:buClr>
                <a:srgbClr val="888888"/>
              </a:buClr>
              <a:buSzPts val="3000"/>
              <a:buFont typeface="Arial"/>
              <a:buChar char="•"/>
            </a:pPr>
            <a:r>
              <a:rPr lang="en-US" sz="3000">
                <a:solidFill>
                  <a:srgbClr val="888888"/>
                </a:solidFill>
              </a:rPr>
              <a:t>Comments</a:t>
            </a:r>
            <a:endParaRPr sz="3000">
              <a:solidFill>
                <a:srgbClr val="888888"/>
              </a:solidFill>
            </a:endParaRPr>
          </a:p>
          <a:p>
            <a:pPr indent="-330200" lvl="0" marL="342900" marR="0" rtl="0" algn="l">
              <a:spcBef>
                <a:spcPts val="640"/>
              </a:spcBef>
              <a:spcAft>
                <a:spcPts val="0"/>
              </a:spcAft>
              <a:buClr>
                <a:srgbClr val="FF0000"/>
              </a:buClr>
              <a:buSzPts val="3000"/>
              <a:buFont typeface="Arial"/>
              <a:buChar char="•"/>
            </a:pPr>
            <a:r>
              <a:rPr lang="en-US" sz="3000">
                <a:solidFill>
                  <a:srgbClr val="FF0000"/>
                </a:solidFill>
              </a:rPr>
              <a:t>$zero</a:t>
            </a:r>
            <a:endParaRPr sz="3000">
              <a:solidFill>
                <a:srgbClr val="FF0000"/>
              </a:solidFill>
            </a:endParaRPr>
          </a:p>
          <a:p>
            <a:pPr indent="-330200" lvl="0" marL="342900" marR="0" rtl="0" algn="l">
              <a:spcBef>
                <a:spcPts val="640"/>
              </a:spcBef>
              <a:spcAft>
                <a:spcPts val="0"/>
              </a:spcAft>
              <a:buClr>
                <a:srgbClr val="000000"/>
              </a:buClr>
              <a:buSzPts val="3000"/>
              <a:buFont typeface="Arial"/>
              <a:buChar char="•"/>
            </a:pPr>
            <a:r>
              <a:rPr b="0" i="0" lang="en-US" sz="3000" u="none" cap="none" strike="noStrike">
                <a:solidFill>
                  <a:srgbClr val="000000"/>
                </a:solidFill>
                <a:latin typeface="Calibri"/>
                <a:ea typeface="Calibri"/>
                <a:cs typeface="Calibri"/>
                <a:sym typeface="Calibri"/>
              </a:rPr>
              <a:t>Immediates</a:t>
            </a:r>
            <a:endParaRPr sz="3000">
              <a:solidFill>
                <a:srgbClr val="000000"/>
              </a:solidFill>
            </a:endParaRPr>
          </a:p>
          <a:p>
            <a:pPr indent="-330200" lvl="0" marL="342900" marR="0" rtl="0" algn="l">
              <a:spcBef>
                <a:spcPts val="640"/>
              </a:spcBef>
              <a:spcAft>
                <a:spcPts val="0"/>
              </a:spcAft>
              <a:buClr>
                <a:srgbClr val="000000"/>
              </a:buClr>
              <a:buSzPts val="3000"/>
              <a:buFont typeface="Arial"/>
              <a:buChar char="•"/>
            </a:pPr>
            <a:r>
              <a:rPr b="0" i="0" lang="en-US" sz="3000" u="none" cap="none" strike="noStrike">
                <a:solidFill>
                  <a:srgbClr val="000000"/>
                </a:solidFill>
                <a:latin typeface="Calibri"/>
                <a:ea typeface="Calibri"/>
                <a:cs typeface="Calibri"/>
                <a:sym typeface="Calibri"/>
              </a:rPr>
              <a:t>Overflow</a:t>
            </a:r>
            <a:endParaRPr b="0" i="0" sz="3000" u="none" cap="none" strike="noStrike">
              <a:solidFill>
                <a:srgbClr val="000000"/>
              </a:solidFill>
              <a:latin typeface="Calibri"/>
              <a:ea typeface="Calibri"/>
              <a:cs typeface="Calibri"/>
              <a:sym typeface="Calibri"/>
            </a:endParaRPr>
          </a:p>
          <a:p>
            <a:pPr indent="-330200" lvl="0" marL="342900" marR="0" rtl="0" algn="l">
              <a:spcBef>
                <a:spcPts val="640"/>
              </a:spcBef>
              <a:spcAft>
                <a:spcPts val="0"/>
              </a:spcAft>
              <a:buClr>
                <a:srgbClr val="000000"/>
              </a:buClr>
              <a:buSzPts val="3000"/>
              <a:buFont typeface="Arial"/>
              <a:buChar char="•"/>
            </a:pPr>
            <a:r>
              <a:rPr b="0" i="0" lang="en-US" sz="3000" u="none" cap="none" strike="noStrike">
                <a:solidFill>
                  <a:srgbClr val="000000"/>
                </a:solidFill>
                <a:latin typeface="Calibri"/>
                <a:ea typeface="Calibri"/>
                <a:cs typeface="Calibri"/>
                <a:sym typeface="Calibri"/>
              </a:rPr>
              <a:t>Data Transfer Instructions</a:t>
            </a:r>
            <a:endParaRPr sz="3000">
              <a:solidFill>
                <a:srgbClr val="000000"/>
              </a:solidFill>
            </a:endParaRPr>
          </a:p>
          <a:p>
            <a:pPr indent="-330200" lvl="0" marL="342900" marR="0" rtl="0" algn="l">
              <a:spcBef>
                <a:spcPts val="64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Decision Making Instructions</a:t>
            </a:r>
            <a:endParaRPr sz="3000"/>
          </a:p>
          <a:p>
            <a:pPr indent="-330200" lvl="0" marL="342900" marR="0" rtl="0" algn="l">
              <a:spcBef>
                <a:spcPts val="640"/>
              </a:spcBef>
              <a:spcAft>
                <a:spcPts val="0"/>
              </a:spcAft>
              <a:buClr>
                <a:srgbClr val="A5A5A5"/>
              </a:buClr>
              <a:buSzPts val="3000"/>
              <a:buFont typeface="Arial"/>
              <a:buChar char="•"/>
            </a:pPr>
            <a:r>
              <a:rPr b="0" i="0" lang="en-US" sz="3000" u="none" cap="none" strike="noStrike">
                <a:solidFill>
                  <a:srgbClr val="A5A5A5"/>
                </a:solidFill>
                <a:latin typeface="Calibri"/>
                <a:ea typeface="Calibri"/>
                <a:cs typeface="Calibri"/>
                <a:sym typeface="Calibri"/>
              </a:rPr>
              <a:t>Bonus:  C to MIPS Practice</a:t>
            </a:r>
            <a:endParaRPr sz="3000"/>
          </a:p>
          <a:p>
            <a:pPr indent="-330200" lvl="0" marL="342900" marR="0" rtl="0" algn="l">
              <a:spcBef>
                <a:spcPts val="640"/>
              </a:spcBef>
              <a:spcAft>
                <a:spcPts val="0"/>
              </a:spcAft>
              <a:buClr>
                <a:srgbClr val="A5A5A5"/>
              </a:buClr>
              <a:buSzPts val="3000"/>
              <a:buFont typeface="Arial"/>
              <a:buChar char="•"/>
            </a:pPr>
            <a:r>
              <a:rPr b="0" i="0" lang="en-US" sz="3000" u="none" cap="none" strike="noStrike">
                <a:solidFill>
                  <a:srgbClr val="A5A5A5"/>
                </a:solidFill>
                <a:latin typeface="Calibri"/>
                <a:ea typeface="Calibri"/>
                <a:cs typeface="Calibri"/>
                <a:sym typeface="Calibri"/>
              </a:rPr>
              <a:t>Bonus:  Additional Instructions</a:t>
            </a:r>
            <a:endParaRPr sz="3000"/>
          </a:p>
        </p:txBody>
      </p:sp>
      <p:sp>
        <p:nvSpPr>
          <p:cNvPr id="551" name="Google Shape;551;p5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552" name="Google Shape;552;p5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553" name="Google Shape;553;p5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1"/>
          <p:cNvSpPr txBox="1"/>
          <p:nvPr>
            <p:ph type="ctrTitle"/>
          </p:nvPr>
        </p:nvSpPr>
        <p:spPr>
          <a:xfrm>
            <a:off x="0" y="2103120"/>
            <a:ext cx="9144000" cy="731520"/>
          </a:xfrm>
          <a:prstGeom prst="rect">
            <a:avLst/>
          </a:prstGeom>
          <a:noFill/>
          <a:ln>
            <a:noFill/>
          </a:ln>
        </p:spPr>
        <p:txBody>
          <a:bodyPr anchorCtr="0" anchor="t" bIns="45700" lIns="91425" spcFirstLastPara="1" rIns="91425" wrap="square" tIns="0">
            <a:noAutofit/>
          </a:bodyPr>
          <a:lstStyle/>
          <a:p>
            <a:pPr indent="0" lvl="0" marL="0" marR="0" rtl="0" algn="ctr">
              <a:spcBef>
                <a:spcPts val="0"/>
              </a:spcBef>
              <a:spcAft>
                <a:spcPts val="0"/>
              </a:spcAft>
              <a:buClr>
                <a:srgbClr val="FF0000"/>
              </a:buClr>
              <a:buFont typeface="Calibri"/>
              <a:buNone/>
            </a:pPr>
            <a:r>
              <a:rPr b="0" i="1" lang="en-US" sz="4400" u="none" cap="none" strike="noStrike">
                <a:solidFill>
                  <a:srgbClr val="FF0000"/>
                </a:solidFill>
                <a:latin typeface="Calibri"/>
                <a:ea typeface="Calibri"/>
                <a:cs typeface="Calibri"/>
                <a:sym typeface="Calibri"/>
              </a:rPr>
              <a:t>Introduction to Machine Language</a:t>
            </a:r>
            <a:endParaRPr b="0" i="1" sz="4400" u="none" cap="none" strike="noStrike">
              <a:solidFill>
                <a:srgbClr val="FF0000"/>
              </a:solidFill>
              <a:latin typeface="Calibri"/>
              <a:ea typeface="Calibri"/>
              <a:cs typeface="Calibri"/>
              <a:sym typeface="Calibri"/>
            </a:endParaRPr>
          </a:p>
        </p:txBody>
      </p:sp>
      <p:sp>
        <p:nvSpPr>
          <p:cNvPr id="210" name="Google Shape;210;p31"/>
          <p:cNvSpPr txBox="1"/>
          <p:nvPr>
            <p:ph idx="1" type="subTitle"/>
          </p:nvPr>
        </p:nvSpPr>
        <p:spPr>
          <a:xfrm>
            <a:off x="0" y="2743200"/>
            <a:ext cx="9144000" cy="54864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888888"/>
              </a:buClr>
              <a:buFont typeface="Arial"/>
              <a:buNone/>
            </a:pPr>
            <a:r>
              <a:rPr b="1" i="0" lang="en-US" sz="3200" u="none" cap="none" strike="noStrike">
                <a:solidFill>
                  <a:srgbClr val="888888"/>
                </a:solidFill>
                <a:latin typeface="Calibri"/>
                <a:ea typeface="Calibri"/>
                <a:cs typeface="Calibri"/>
                <a:sym typeface="Calibri"/>
              </a:rPr>
              <a:t>Instructor:</a:t>
            </a:r>
            <a:r>
              <a:rPr b="0" i="0" lang="en-US" sz="3200" u="none" cap="none" strike="noStrike">
                <a:solidFill>
                  <a:srgbClr val="888888"/>
                </a:solidFill>
                <a:latin typeface="Calibri"/>
                <a:ea typeface="Calibri"/>
                <a:cs typeface="Calibri"/>
                <a:sym typeface="Calibri"/>
              </a:rPr>
              <a:t>  </a:t>
            </a:r>
            <a:r>
              <a:rPr lang="en-US"/>
              <a:t>Rebecca Herman</a:t>
            </a:r>
            <a:endParaRPr b="1" i="0" sz="3200" u="none" cap="none" strike="noStrike">
              <a:solidFill>
                <a:srgbClr val="888888"/>
              </a:solidFill>
              <a:latin typeface="Calibri"/>
              <a:ea typeface="Calibri"/>
              <a:cs typeface="Calibri"/>
              <a:sym typeface="Calibri"/>
            </a:endParaRPr>
          </a:p>
        </p:txBody>
      </p:sp>
      <p:pic>
        <p:nvPicPr>
          <p:cNvPr id="211" name="Google Shape;211;p31"/>
          <p:cNvPicPr preferRelativeResize="0"/>
          <p:nvPr/>
        </p:nvPicPr>
        <p:blipFill>
          <a:blip r:embed="rId3">
            <a:alphaModFix/>
          </a:blip>
          <a:stretch>
            <a:fillRect/>
          </a:stretch>
        </p:blipFill>
        <p:spPr>
          <a:xfrm>
            <a:off x="0" y="3596640"/>
            <a:ext cx="6979310" cy="3261360"/>
          </a:xfrm>
          <a:prstGeom prst="rect">
            <a:avLst/>
          </a:prstGeom>
          <a:noFill/>
          <a:ln>
            <a:noFill/>
          </a:ln>
        </p:spPr>
      </p:pic>
      <p:pic>
        <p:nvPicPr>
          <p:cNvPr id="212" name="Google Shape;212;p31"/>
          <p:cNvPicPr preferRelativeResize="0"/>
          <p:nvPr/>
        </p:nvPicPr>
        <p:blipFill>
          <a:blip r:embed="rId4">
            <a:alphaModFix/>
          </a:blip>
          <a:stretch>
            <a:fillRect/>
          </a:stretch>
        </p:blipFill>
        <p:spPr>
          <a:xfrm>
            <a:off x="6845222" y="3583598"/>
            <a:ext cx="2298778" cy="32613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The Zero Register</a:t>
            </a:r>
            <a:endParaRPr b="0" i="0" sz="4400" u="none" cap="none" strike="noStrike">
              <a:solidFill>
                <a:schemeClr val="accent1"/>
              </a:solidFill>
              <a:latin typeface="Calibri"/>
              <a:ea typeface="Calibri"/>
              <a:cs typeface="Calibri"/>
              <a:sym typeface="Calibri"/>
            </a:endParaRPr>
          </a:p>
        </p:txBody>
      </p:sp>
      <p:sp>
        <p:nvSpPr>
          <p:cNvPr id="559" name="Google Shape;559;p58"/>
          <p:cNvSpPr txBox="1"/>
          <p:nvPr>
            <p:ph idx="1" type="body"/>
          </p:nvPr>
        </p:nvSpPr>
        <p:spPr>
          <a:xfrm>
            <a:off x="457200" y="1600199"/>
            <a:ext cx="8229600" cy="484632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Zero appears so often in code and is so useful that it has its own register!</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Register zero (</a:t>
            </a:r>
            <a:r>
              <a:rPr b="0" i="0" lang="en-US" sz="3000" u="none" cap="none" strike="noStrike">
                <a:solidFill>
                  <a:srgbClr val="FF0000"/>
                </a:solidFill>
                <a:latin typeface="Courier New"/>
                <a:ea typeface="Courier New"/>
                <a:cs typeface="Courier New"/>
                <a:sym typeface="Courier New"/>
              </a:rPr>
              <a:t>$0</a:t>
            </a:r>
            <a:r>
              <a:rPr b="0" i="0" lang="en-US" sz="3200" u="none" cap="none" strike="noStrike">
                <a:solidFill>
                  <a:srgbClr val="FF0000"/>
                </a:solidFill>
                <a:latin typeface="Calibri"/>
                <a:ea typeface="Calibri"/>
                <a:cs typeface="Calibri"/>
                <a:sym typeface="Calibri"/>
              </a:rPr>
              <a:t> </a:t>
            </a:r>
            <a:r>
              <a:rPr b="0" i="0" lang="en-US" sz="3200" u="none" cap="none" strike="noStrike">
                <a:solidFill>
                  <a:schemeClr val="dk1"/>
                </a:solidFill>
                <a:latin typeface="Calibri"/>
                <a:ea typeface="Calibri"/>
                <a:cs typeface="Calibri"/>
                <a:sym typeface="Calibri"/>
              </a:rPr>
              <a:t>or</a:t>
            </a:r>
            <a:r>
              <a:rPr b="0" i="0" lang="en-US" sz="3200" u="none" cap="none" strike="noStrike">
                <a:solidFill>
                  <a:srgbClr val="FF0000"/>
                </a:solidFill>
                <a:latin typeface="Calibri"/>
                <a:ea typeface="Calibri"/>
                <a:cs typeface="Calibri"/>
                <a:sym typeface="Calibri"/>
              </a:rPr>
              <a:t> </a:t>
            </a:r>
            <a:r>
              <a:rPr b="0" i="0" lang="en-US" sz="3000" u="none" cap="none" strike="noStrike">
                <a:solidFill>
                  <a:srgbClr val="FF0000"/>
                </a:solidFill>
                <a:latin typeface="Courier New"/>
                <a:ea typeface="Courier New"/>
                <a:cs typeface="Courier New"/>
                <a:sym typeface="Courier New"/>
              </a:rPr>
              <a:t>$zero</a:t>
            </a:r>
            <a:r>
              <a:rPr b="0" i="0" lang="en-US" sz="3200" u="none" cap="none" strike="noStrike">
                <a:solidFill>
                  <a:schemeClr val="dk1"/>
                </a:solidFill>
                <a:latin typeface="Calibri"/>
                <a:ea typeface="Calibri"/>
                <a:cs typeface="Calibri"/>
                <a:sym typeface="Calibri"/>
              </a:rPr>
              <a:t>) always has the value 0 and cannot be changed!</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i.e. any instruction with </a:t>
            </a:r>
            <a:r>
              <a:rPr b="0" i="0" lang="en-US" sz="2600" u="none" cap="none" strike="noStrike">
                <a:solidFill>
                  <a:schemeClr val="dk1"/>
                </a:solidFill>
                <a:latin typeface="Courier New"/>
                <a:ea typeface="Courier New"/>
                <a:cs typeface="Courier New"/>
                <a:sym typeface="Courier New"/>
              </a:rPr>
              <a:t>$0</a:t>
            </a:r>
            <a:r>
              <a:rPr b="0" i="0" lang="en-US" sz="2800" u="none" cap="none" strike="noStrike">
                <a:solidFill>
                  <a:schemeClr val="dk1"/>
                </a:solidFill>
                <a:latin typeface="Calibri"/>
                <a:ea typeface="Calibri"/>
                <a:cs typeface="Calibri"/>
                <a:sym typeface="Calibri"/>
              </a:rPr>
              <a:t> as </a:t>
            </a:r>
            <a:r>
              <a:rPr b="0" i="0" lang="en-US" sz="2600" u="none" cap="none" strike="noStrike">
                <a:solidFill>
                  <a:schemeClr val="dk1"/>
                </a:solidFill>
                <a:latin typeface="Courier New"/>
                <a:ea typeface="Courier New"/>
                <a:cs typeface="Courier New"/>
                <a:sym typeface="Courier New"/>
              </a:rPr>
              <a:t>dst</a:t>
            </a:r>
            <a:r>
              <a:rPr b="0" i="0" lang="en-US" sz="2800" u="none" cap="none" strike="noStrike">
                <a:solidFill>
                  <a:schemeClr val="dk1"/>
                </a:solidFill>
                <a:latin typeface="Calibri"/>
                <a:ea typeface="Calibri"/>
                <a:cs typeface="Calibri"/>
                <a:sym typeface="Calibri"/>
              </a:rPr>
              <a:t> has no effect</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Example Uses:</a:t>
            </a:r>
            <a:endParaRPr/>
          </a:p>
          <a:p>
            <a:pPr indent="-285750" lvl="1" marL="742950" marR="0" rtl="0" algn="l">
              <a:spcBef>
                <a:spcPts val="520"/>
              </a:spcBef>
              <a:spcAft>
                <a:spcPts val="0"/>
              </a:spcAft>
              <a:buClr>
                <a:schemeClr val="dk1"/>
              </a:buClr>
              <a:buSzPts val="2600"/>
              <a:buFont typeface="Arial"/>
              <a:buChar char="–"/>
            </a:pPr>
            <a:r>
              <a:rPr b="0" i="0" lang="en-US" sz="2600" u="none" cap="none" strike="noStrike">
                <a:solidFill>
                  <a:schemeClr val="dk1"/>
                </a:solidFill>
                <a:latin typeface="Courier New"/>
                <a:ea typeface="Courier New"/>
                <a:cs typeface="Courier New"/>
                <a:sym typeface="Courier New"/>
              </a:rPr>
              <a:t>add  $s3,  $0,  $0  # c=0</a:t>
            </a:r>
            <a:endParaRPr/>
          </a:p>
          <a:p>
            <a:pPr indent="-285750" lvl="1" marL="742950" marR="0" rtl="0" algn="l">
              <a:spcBef>
                <a:spcPts val="520"/>
              </a:spcBef>
              <a:spcAft>
                <a:spcPts val="0"/>
              </a:spcAft>
              <a:buClr>
                <a:schemeClr val="dk1"/>
              </a:buClr>
              <a:buSzPts val="2600"/>
              <a:buFont typeface="Arial"/>
              <a:buChar char="–"/>
            </a:pPr>
            <a:r>
              <a:rPr b="0" i="0" lang="en-US" sz="2600" u="none" cap="none" strike="noStrike">
                <a:solidFill>
                  <a:schemeClr val="dk1"/>
                </a:solidFill>
                <a:latin typeface="Courier New"/>
                <a:ea typeface="Courier New"/>
                <a:cs typeface="Courier New"/>
                <a:sym typeface="Courier New"/>
              </a:rPr>
              <a:t>add  $s1, $s2,  $0  # a=b</a:t>
            </a:r>
            <a:endParaRPr/>
          </a:p>
          <a:p>
            <a:pPr indent="-107950" lvl="1" marL="74295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60" name="Google Shape;560;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561" name="Google Shape;561;p5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562" name="Google Shape;562;p5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59"/>
          <p:cNvSpPr txBox="1"/>
          <p:nvPr>
            <p:ph type="title"/>
          </p:nvPr>
        </p:nvSpPr>
        <p:spPr>
          <a:xfrm>
            <a:off x="457200" y="1222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lang="en-US"/>
              <a:t>MIPS </a:t>
            </a:r>
            <a:r>
              <a:rPr b="0" i="0" lang="en-US" sz="4400" u="none" cap="none" strike="noStrike">
                <a:solidFill>
                  <a:schemeClr val="accent1"/>
                </a:solidFill>
                <a:latin typeface="Calibri"/>
                <a:ea typeface="Calibri"/>
                <a:cs typeface="Calibri"/>
                <a:sym typeface="Calibri"/>
              </a:rPr>
              <a:t>Agenda</a:t>
            </a:r>
            <a:endParaRPr b="0" i="0" sz="4400" u="none" cap="none" strike="noStrike">
              <a:solidFill>
                <a:schemeClr val="accent1"/>
              </a:solidFill>
              <a:latin typeface="Calibri"/>
              <a:ea typeface="Calibri"/>
              <a:cs typeface="Calibri"/>
              <a:sym typeface="Calibri"/>
            </a:endParaRPr>
          </a:p>
        </p:txBody>
      </p:sp>
      <p:sp>
        <p:nvSpPr>
          <p:cNvPr id="568" name="Google Shape;568;p59"/>
          <p:cNvSpPr txBox="1"/>
          <p:nvPr>
            <p:ph idx="1" type="body"/>
          </p:nvPr>
        </p:nvSpPr>
        <p:spPr>
          <a:xfrm>
            <a:off x="457200" y="1143000"/>
            <a:ext cx="8229600" cy="4966800"/>
          </a:xfrm>
          <a:prstGeom prst="rect">
            <a:avLst/>
          </a:prstGeom>
          <a:noFill/>
          <a:ln>
            <a:noFill/>
          </a:ln>
        </p:spPr>
        <p:txBody>
          <a:bodyPr anchorCtr="0" anchor="t" bIns="45700" lIns="91425" spcFirstLastPara="1" rIns="91425" wrap="square" tIns="45700">
            <a:noAutofit/>
          </a:bodyPr>
          <a:lstStyle/>
          <a:p>
            <a:pPr indent="-330200" lvl="0" marL="342900" marR="0" rtl="0" algn="l">
              <a:spcBef>
                <a:spcPts val="640"/>
              </a:spcBef>
              <a:spcAft>
                <a:spcPts val="0"/>
              </a:spcAft>
              <a:buClr>
                <a:srgbClr val="888888"/>
              </a:buClr>
              <a:buSzPts val="3000"/>
              <a:buFont typeface="Arial"/>
              <a:buChar char="•"/>
            </a:pPr>
            <a:r>
              <a:rPr lang="en-US" sz="3000">
                <a:solidFill>
                  <a:srgbClr val="888888"/>
                </a:solidFill>
              </a:rPr>
              <a:t>Basic Arithmetic </a:t>
            </a:r>
            <a:r>
              <a:rPr b="0" i="0" lang="en-US" sz="3000" u="none" cap="none" strike="noStrike">
                <a:solidFill>
                  <a:srgbClr val="888888"/>
                </a:solidFill>
                <a:latin typeface="Calibri"/>
                <a:ea typeface="Calibri"/>
                <a:cs typeface="Calibri"/>
                <a:sym typeface="Calibri"/>
              </a:rPr>
              <a:t>Instructions </a:t>
            </a:r>
            <a:endParaRPr sz="3000">
              <a:solidFill>
                <a:srgbClr val="888888"/>
              </a:solidFill>
            </a:endParaRPr>
          </a:p>
          <a:p>
            <a:pPr indent="-330200" lvl="0" marL="342900" marR="0" rtl="0" algn="l">
              <a:spcBef>
                <a:spcPts val="640"/>
              </a:spcBef>
              <a:spcAft>
                <a:spcPts val="0"/>
              </a:spcAft>
              <a:buClr>
                <a:srgbClr val="888888"/>
              </a:buClr>
              <a:buSzPts val="3000"/>
              <a:buFont typeface="Arial"/>
              <a:buChar char="•"/>
            </a:pPr>
            <a:r>
              <a:rPr lang="en-US" sz="3000">
                <a:solidFill>
                  <a:srgbClr val="888888"/>
                </a:solidFill>
              </a:rPr>
              <a:t>Comments</a:t>
            </a:r>
            <a:endParaRPr sz="3000">
              <a:solidFill>
                <a:srgbClr val="888888"/>
              </a:solidFill>
            </a:endParaRPr>
          </a:p>
          <a:p>
            <a:pPr indent="-330200" lvl="0" marL="342900" marR="0" rtl="0" algn="l">
              <a:spcBef>
                <a:spcPts val="640"/>
              </a:spcBef>
              <a:spcAft>
                <a:spcPts val="0"/>
              </a:spcAft>
              <a:buClr>
                <a:srgbClr val="888888"/>
              </a:buClr>
              <a:buSzPts val="3000"/>
              <a:buFont typeface="Arial"/>
              <a:buChar char="•"/>
            </a:pPr>
            <a:r>
              <a:rPr lang="en-US" sz="3000">
                <a:solidFill>
                  <a:srgbClr val="888888"/>
                </a:solidFill>
              </a:rPr>
              <a:t>$zero</a:t>
            </a:r>
            <a:endParaRPr sz="3000">
              <a:solidFill>
                <a:srgbClr val="888888"/>
              </a:solidFill>
            </a:endParaRPr>
          </a:p>
          <a:p>
            <a:pPr indent="-330200" lvl="0" marL="342900" marR="0" rtl="0" algn="l">
              <a:spcBef>
                <a:spcPts val="640"/>
              </a:spcBef>
              <a:spcAft>
                <a:spcPts val="0"/>
              </a:spcAft>
              <a:buClr>
                <a:srgbClr val="FF0000"/>
              </a:buClr>
              <a:buSzPts val="3000"/>
              <a:buFont typeface="Arial"/>
              <a:buChar char="•"/>
            </a:pPr>
            <a:r>
              <a:rPr b="0" i="0" lang="en-US" sz="3000" u="none" cap="none" strike="noStrike">
                <a:solidFill>
                  <a:srgbClr val="FF0000"/>
                </a:solidFill>
                <a:latin typeface="Calibri"/>
                <a:ea typeface="Calibri"/>
                <a:cs typeface="Calibri"/>
                <a:sym typeface="Calibri"/>
              </a:rPr>
              <a:t>Immediates</a:t>
            </a:r>
            <a:endParaRPr sz="3000">
              <a:solidFill>
                <a:srgbClr val="FF0000"/>
              </a:solidFill>
            </a:endParaRPr>
          </a:p>
          <a:p>
            <a:pPr indent="-330200" lvl="0" marL="342900" marR="0" rtl="0" algn="l">
              <a:spcBef>
                <a:spcPts val="640"/>
              </a:spcBef>
              <a:spcAft>
                <a:spcPts val="0"/>
              </a:spcAft>
              <a:buClr>
                <a:srgbClr val="000000"/>
              </a:buClr>
              <a:buSzPts val="3000"/>
              <a:buFont typeface="Arial"/>
              <a:buChar char="•"/>
            </a:pPr>
            <a:r>
              <a:rPr b="0" i="0" lang="en-US" sz="3000" u="none" cap="none" strike="noStrike">
                <a:solidFill>
                  <a:srgbClr val="000000"/>
                </a:solidFill>
                <a:latin typeface="Calibri"/>
                <a:ea typeface="Calibri"/>
                <a:cs typeface="Calibri"/>
                <a:sym typeface="Calibri"/>
              </a:rPr>
              <a:t>Overflow</a:t>
            </a:r>
            <a:endParaRPr b="0" i="0" sz="3000" u="none" cap="none" strike="noStrike">
              <a:solidFill>
                <a:srgbClr val="000000"/>
              </a:solidFill>
              <a:latin typeface="Calibri"/>
              <a:ea typeface="Calibri"/>
              <a:cs typeface="Calibri"/>
              <a:sym typeface="Calibri"/>
            </a:endParaRPr>
          </a:p>
          <a:p>
            <a:pPr indent="-330200" lvl="0" marL="342900" marR="0" rtl="0" algn="l">
              <a:spcBef>
                <a:spcPts val="640"/>
              </a:spcBef>
              <a:spcAft>
                <a:spcPts val="0"/>
              </a:spcAft>
              <a:buClr>
                <a:srgbClr val="000000"/>
              </a:buClr>
              <a:buSzPts val="3000"/>
              <a:buFont typeface="Arial"/>
              <a:buChar char="•"/>
            </a:pPr>
            <a:r>
              <a:rPr b="0" i="0" lang="en-US" sz="3000" u="none" cap="none" strike="noStrike">
                <a:solidFill>
                  <a:srgbClr val="000000"/>
                </a:solidFill>
                <a:latin typeface="Calibri"/>
                <a:ea typeface="Calibri"/>
                <a:cs typeface="Calibri"/>
                <a:sym typeface="Calibri"/>
              </a:rPr>
              <a:t>Data Transfer Instructions</a:t>
            </a:r>
            <a:endParaRPr sz="3000">
              <a:solidFill>
                <a:srgbClr val="000000"/>
              </a:solidFill>
            </a:endParaRPr>
          </a:p>
          <a:p>
            <a:pPr indent="-330200" lvl="0" marL="342900" marR="0" rtl="0" algn="l">
              <a:spcBef>
                <a:spcPts val="64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Decision Making Instructions</a:t>
            </a:r>
            <a:endParaRPr sz="3000"/>
          </a:p>
          <a:p>
            <a:pPr indent="-330200" lvl="0" marL="342900" marR="0" rtl="0" algn="l">
              <a:spcBef>
                <a:spcPts val="640"/>
              </a:spcBef>
              <a:spcAft>
                <a:spcPts val="0"/>
              </a:spcAft>
              <a:buClr>
                <a:srgbClr val="A5A5A5"/>
              </a:buClr>
              <a:buSzPts val="3000"/>
              <a:buFont typeface="Arial"/>
              <a:buChar char="•"/>
            </a:pPr>
            <a:r>
              <a:rPr b="0" i="0" lang="en-US" sz="3000" u="none" cap="none" strike="noStrike">
                <a:solidFill>
                  <a:srgbClr val="A5A5A5"/>
                </a:solidFill>
                <a:latin typeface="Calibri"/>
                <a:ea typeface="Calibri"/>
                <a:cs typeface="Calibri"/>
                <a:sym typeface="Calibri"/>
              </a:rPr>
              <a:t>Bonus:  C to MIPS Practice</a:t>
            </a:r>
            <a:endParaRPr sz="3000"/>
          </a:p>
          <a:p>
            <a:pPr indent="-330200" lvl="0" marL="342900" marR="0" rtl="0" algn="l">
              <a:spcBef>
                <a:spcPts val="640"/>
              </a:spcBef>
              <a:spcAft>
                <a:spcPts val="0"/>
              </a:spcAft>
              <a:buClr>
                <a:srgbClr val="A5A5A5"/>
              </a:buClr>
              <a:buSzPts val="3000"/>
              <a:buFont typeface="Arial"/>
              <a:buChar char="•"/>
            </a:pPr>
            <a:r>
              <a:rPr b="0" i="0" lang="en-US" sz="3000" u="none" cap="none" strike="noStrike">
                <a:solidFill>
                  <a:srgbClr val="A5A5A5"/>
                </a:solidFill>
                <a:latin typeface="Calibri"/>
                <a:ea typeface="Calibri"/>
                <a:cs typeface="Calibri"/>
                <a:sym typeface="Calibri"/>
              </a:rPr>
              <a:t>Bonus:  Additional Instructions</a:t>
            </a:r>
            <a:endParaRPr sz="3000"/>
          </a:p>
        </p:txBody>
      </p:sp>
      <p:sp>
        <p:nvSpPr>
          <p:cNvPr id="569" name="Google Shape;569;p5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570" name="Google Shape;570;p5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571" name="Google Shape;571;p5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Immediates</a:t>
            </a:r>
            <a:endParaRPr b="0" i="0" sz="4400" u="none" cap="none" strike="noStrike">
              <a:solidFill>
                <a:schemeClr val="accent1"/>
              </a:solidFill>
              <a:latin typeface="Calibri"/>
              <a:ea typeface="Calibri"/>
              <a:cs typeface="Calibri"/>
              <a:sym typeface="Calibri"/>
            </a:endParaRPr>
          </a:p>
        </p:txBody>
      </p:sp>
      <p:sp>
        <p:nvSpPr>
          <p:cNvPr id="579" name="Google Shape;579;p60"/>
          <p:cNvSpPr txBox="1"/>
          <p:nvPr>
            <p:ph idx="1" type="body"/>
          </p:nvPr>
        </p:nvSpPr>
        <p:spPr>
          <a:xfrm>
            <a:off x="457200" y="1600200"/>
            <a:ext cx="8229600" cy="4974771"/>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Numerical constants are called </a:t>
            </a:r>
            <a:r>
              <a:rPr b="0" i="0" lang="en-US" sz="3200" u="none" cap="none" strike="noStrike">
                <a:solidFill>
                  <a:srgbClr val="FF0000"/>
                </a:solidFill>
                <a:latin typeface="Calibri"/>
                <a:ea typeface="Calibri"/>
                <a:cs typeface="Calibri"/>
                <a:sym typeface="Calibri"/>
              </a:rPr>
              <a:t>immediates</a:t>
            </a:r>
            <a:endParaRPr b="0" i="0" sz="3200" u="none" cap="none" strike="noStrike">
              <a:solidFill>
                <a:srgbClr val="FF0000"/>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Separate instruction syntax for immediates:</a:t>
            </a:r>
            <a:endParaRPr/>
          </a:p>
          <a:p>
            <a:pPr indent="-342900" lvl="0" marL="342900" marR="0" rtl="0" algn="l">
              <a:spcBef>
                <a:spcPts val="640"/>
              </a:spcBef>
              <a:spcAft>
                <a:spcPts val="0"/>
              </a:spcAft>
              <a:buClr>
                <a:srgbClr val="FF0000"/>
              </a:buClr>
              <a:buFont typeface="Arial"/>
              <a:buNone/>
            </a:pPr>
            <a:r>
              <a:rPr b="0" i="0" lang="en-US" sz="3200" u="none" cap="none" strike="noStrike">
                <a:solidFill>
                  <a:srgbClr val="FF0000"/>
                </a:solidFill>
                <a:latin typeface="Courier New"/>
                <a:ea typeface="Courier New"/>
                <a:cs typeface="Courier New"/>
                <a:sym typeface="Courier New"/>
              </a:rPr>
              <a:t>		opi dst, src, imm</a:t>
            </a:r>
            <a:endParaRPr b="0" i="0" sz="3200" u="none" cap="none" strike="noStrike">
              <a:solidFill>
                <a:schemeClr val="dk1"/>
              </a:solidFill>
              <a:latin typeface="Calibri"/>
              <a:ea typeface="Calibri"/>
              <a:cs typeface="Calibri"/>
              <a:sym typeface="Calibri"/>
            </a:endParaRPr>
          </a:p>
          <a:p>
            <a:pPr indent="-285750" lvl="1" marL="74295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Operation names end with ‘</a:t>
            </a:r>
            <a:r>
              <a:rPr b="0" i="0" lang="en-US" sz="2400" u="none" cap="none" strike="noStrike">
                <a:solidFill>
                  <a:schemeClr val="dk1"/>
                </a:solidFill>
                <a:latin typeface="Courier New"/>
                <a:ea typeface="Courier New"/>
                <a:cs typeface="Courier New"/>
                <a:sym typeface="Courier New"/>
              </a:rPr>
              <a:t>i</a:t>
            </a:r>
            <a:r>
              <a:rPr b="0" i="0" lang="en-US" sz="2400" u="none" cap="none" strike="noStrike">
                <a:solidFill>
                  <a:schemeClr val="dk1"/>
                </a:solidFill>
                <a:latin typeface="Calibri"/>
                <a:ea typeface="Calibri"/>
                <a:cs typeface="Calibri"/>
                <a:sym typeface="Calibri"/>
              </a:rPr>
              <a:t>’, replace 2</a:t>
            </a:r>
            <a:r>
              <a:rPr b="0" baseline="30000" i="0" lang="en-US" sz="2400" u="none" cap="none" strike="noStrike">
                <a:solidFill>
                  <a:schemeClr val="dk1"/>
                </a:solidFill>
                <a:latin typeface="Calibri"/>
                <a:ea typeface="Calibri"/>
                <a:cs typeface="Calibri"/>
                <a:sym typeface="Calibri"/>
              </a:rPr>
              <a:t>nd</a:t>
            </a:r>
            <a:r>
              <a:rPr b="0" i="0" lang="en-US" sz="2400" u="none" cap="none" strike="noStrike">
                <a:solidFill>
                  <a:schemeClr val="dk1"/>
                </a:solidFill>
                <a:latin typeface="Calibri"/>
                <a:ea typeface="Calibri"/>
                <a:cs typeface="Calibri"/>
                <a:sym typeface="Calibri"/>
              </a:rPr>
              <a:t> source register with an immediate (check Green Sheet for un/signed)</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Example Uses:</a:t>
            </a:r>
            <a:endParaRPr/>
          </a:p>
          <a:p>
            <a:pPr indent="-285750" lvl="1" marL="742950" marR="0" rtl="0" algn="l">
              <a:spcBef>
                <a:spcPts val="520"/>
              </a:spcBef>
              <a:spcAft>
                <a:spcPts val="0"/>
              </a:spcAft>
              <a:buClr>
                <a:schemeClr val="dk1"/>
              </a:buClr>
              <a:buSzPts val="2600"/>
              <a:buFont typeface="Arial"/>
              <a:buChar char="–"/>
            </a:pPr>
            <a:r>
              <a:rPr b="0" i="0" lang="en-US" sz="2600" u="none" cap="none" strike="noStrike">
                <a:solidFill>
                  <a:schemeClr val="dk1"/>
                </a:solidFill>
                <a:latin typeface="Courier New"/>
                <a:ea typeface="Courier New"/>
                <a:cs typeface="Courier New"/>
                <a:sym typeface="Courier New"/>
              </a:rPr>
              <a:t>addi $s1, $s2, 5  # a=b+5</a:t>
            </a:r>
            <a:endParaRPr/>
          </a:p>
          <a:p>
            <a:pPr indent="-285750" lvl="1" marL="742950" marR="0" rtl="0" algn="l">
              <a:spcBef>
                <a:spcPts val="520"/>
              </a:spcBef>
              <a:spcAft>
                <a:spcPts val="0"/>
              </a:spcAft>
              <a:buClr>
                <a:schemeClr val="dk1"/>
              </a:buClr>
              <a:buSzPts val="2600"/>
              <a:buFont typeface="Arial"/>
              <a:buChar char="–"/>
            </a:pPr>
            <a:r>
              <a:rPr b="0" i="0" lang="en-US" sz="2600" u="none" cap="none" strike="noStrike">
                <a:solidFill>
                  <a:schemeClr val="dk1"/>
                </a:solidFill>
                <a:latin typeface="Courier New"/>
                <a:ea typeface="Courier New"/>
                <a:cs typeface="Courier New"/>
                <a:sym typeface="Courier New"/>
              </a:rPr>
              <a:t>addi $s3, $s3, 1  # c++</a:t>
            </a:r>
            <a:endParaRPr b="0" i="0" sz="2600" u="none" cap="none" strike="noStrike">
              <a:solidFill>
                <a:schemeClr val="dk1"/>
              </a:solidFill>
              <a:latin typeface="Courier New"/>
              <a:ea typeface="Courier New"/>
              <a:cs typeface="Courier New"/>
              <a:sym typeface="Courier New"/>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Why no </a:t>
            </a:r>
            <a:r>
              <a:rPr b="0" i="0" lang="en-US" sz="3000" u="none" cap="none" strike="noStrike">
                <a:solidFill>
                  <a:schemeClr val="dk1"/>
                </a:solidFill>
                <a:latin typeface="Courier New"/>
                <a:ea typeface="Courier New"/>
                <a:cs typeface="Courier New"/>
                <a:sym typeface="Courier New"/>
              </a:rPr>
              <a:t>subi</a:t>
            </a:r>
            <a:r>
              <a:rPr b="0" i="0" lang="en-US" sz="3200" u="none" cap="none" strike="noStrike">
                <a:solidFill>
                  <a:schemeClr val="dk1"/>
                </a:solidFill>
                <a:latin typeface="Calibri"/>
                <a:ea typeface="Calibri"/>
                <a:cs typeface="Calibri"/>
                <a:sym typeface="Calibri"/>
              </a:rPr>
              <a:t> instruction?</a:t>
            </a:r>
            <a:endParaRPr b="0" i="0" sz="3200" u="none" cap="none" strike="noStrike">
              <a:solidFill>
                <a:schemeClr val="dk1"/>
              </a:solidFill>
              <a:latin typeface="Calibri"/>
              <a:ea typeface="Calibri"/>
              <a:cs typeface="Calibri"/>
              <a:sym typeface="Calibri"/>
            </a:endParaRPr>
          </a:p>
        </p:txBody>
      </p:sp>
      <p:sp>
        <p:nvSpPr>
          <p:cNvPr id="580" name="Google Shape;580;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581" name="Google Shape;581;p6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582" name="Google Shape;582;p6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61"/>
          <p:cNvSpPr txBox="1"/>
          <p:nvPr>
            <p:ph type="title"/>
          </p:nvPr>
        </p:nvSpPr>
        <p:spPr>
          <a:xfrm>
            <a:off x="457200" y="1222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lang="en-US"/>
              <a:t>MIPS </a:t>
            </a:r>
            <a:r>
              <a:rPr b="0" i="0" lang="en-US" sz="4400" u="none" cap="none" strike="noStrike">
                <a:solidFill>
                  <a:schemeClr val="accent1"/>
                </a:solidFill>
                <a:latin typeface="Calibri"/>
                <a:ea typeface="Calibri"/>
                <a:cs typeface="Calibri"/>
                <a:sym typeface="Calibri"/>
              </a:rPr>
              <a:t>Agenda</a:t>
            </a:r>
            <a:endParaRPr b="0" i="0" sz="4400" u="none" cap="none" strike="noStrike">
              <a:solidFill>
                <a:schemeClr val="accent1"/>
              </a:solidFill>
              <a:latin typeface="Calibri"/>
              <a:ea typeface="Calibri"/>
              <a:cs typeface="Calibri"/>
              <a:sym typeface="Calibri"/>
            </a:endParaRPr>
          </a:p>
        </p:txBody>
      </p:sp>
      <p:sp>
        <p:nvSpPr>
          <p:cNvPr id="588" name="Google Shape;588;p61"/>
          <p:cNvSpPr txBox="1"/>
          <p:nvPr>
            <p:ph idx="1" type="body"/>
          </p:nvPr>
        </p:nvSpPr>
        <p:spPr>
          <a:xfrm>
            <a:off x="457200" y="1143000"/>
            <a:ext cx="8229600" cy="4966800"/>
          </a:xfrm>
          <a:prstGeom prst="rect">
            <a:avLst/>
          </a:prstGeom>
          <a:noFill/>
          <a:ln>
            <a:noFill/>
          </a:ln>
        </p:spPr>
        <p:txBody>
          <a:bodyPr anchorCtr="0" anchor="t" bIns="45700" lIns="91425" spcFirstLastPara="1" rIns="91425" wrap="square" tIns="45700">
            <a:noAutofit/>
          </a:bodyPr>
          <a:lstStyle/>
          <a:p>
            <a:pPr indent="-330200" lvl="0" marL="342900" marR="0" rtl="0" algn="l">
              <a:spcBef>
                <a:spcPts val="640"/>
              </a:spcBef>
              <a:spcAft>
                <a:spcPts val="0"/>
              </a:spcAft>
              <a:buClr>
                <a:srgbClr val="888888"/>
              </a:buClr>
              <a:buSzPts val="3000"/>
              <a:buFont typeface="Arial"/>
              <a:buChar char="•"/>
            </a:pPr>
            <a:r>
              <a:rPr lang="en-US" sz="3000">
                <a:solidFill>
                  <a:srgbClr val="888888"/>
                </a:solidFill>
              </a:rPr>
              <a:t>Basic Arithmetic </a:t>
            </a:r>
            <a:r>
              <a:rPr b="0" i="0" lang="en-US" sz="3000" u="none" cap="none" strike="noStrike">
                <a:solidFill>
                  <a:srgbClr val="888888"/>
                </a:solidFill>
                <a:latin typeface="Calibri"/>
                <a:ea typeface="Calibri"/>
                <a:cs typeface="Calibri"/>
                <a:sym typeface="Calibri"/>
              </a:rPr>
              <a:t>Instructions </a:t>
            </a:r>
            <a:endParaRPr sz="3000">
              <a:solidFill>
                <a:srgbClr val="888888"/>
              </a:solidFill>
            </a:endParaRPr>
          </a:p>
          <a:p>
            <a:pPr indent="-330200" lvl="0" marL="342900" marR="0" rtl="0" algn="l">
              <a:spcBef>
                <a:spcPts val="640"/>
              </a:spcBef>
              <a:spcAft>
                <a:spcPts val="0"/>
              </a:spcAft>
              <a:buClr>
                <a:srgbClr val="888888"/>
              </a:buClr>
              <a:buSzPts val="3000"/>
              <a:buFont typeface="Arial"/>
              <a:buChar char="•"/>
            </a:pPr>
            <a:r>
              <a:rPr lang="en-US" sz="3000">
                <a:solidFill>
                  <a:srgbClr val="888888"/>
                </a:solidFill>
              </a:rPr>
              <a:t>Comments</a:t>
            </a:r>
            <a:endParaRPr sz="3000">
              <a:solidFill>
                <a:srgbClr val="888888"/>
              </a:solidFill>
            </a:endParaRPr>
          </a:p>
          <a:p>
            <a:pPr indent="-330200" lvl="0" marL="342900" marR="0" rtl="0" algn="l">
              <a:spcBef>
                <a:spcPts val="640"/>
              </a:spcBef>
              <a:spcAft>
                <a:spcPts val="0"/>
              </a:spcAft>
              <a:buClr>
                <a:srgbClr val="888888"/>
              </a:buClr>
              <a:buSzPts val="3000"/>
              <a:buFont typeface="Arial"/>
              <a:buChar char="•"/>
            </a:pPr>
            <a:r>
              <a:rPr lang="en-US" sz="3000">
                <a:solidFill>
                  <a:srgbClr val="888888"/>
                </a:solidFill>
              </a:rPr>
              <a:t>$zero</a:t>
            </a:r>
            <a:endParaRPr sz="3000">
              <a:solidFill>
                <a:srgbClr val="888888"/>
              </a:solidFill>
            </a:endParaRPr>
          </a:p>
          <a:p>
            <a:pPr indent="-330200" lvl="0" marL="342900" marR="0" rtl="0" algn="l">
              <a:spcBef>
                <a:spcPts val="640"/>
              </a:spcBef>
              <a:spcAft>
                <a:spcPts val="0"/>
              </a:spcAft>
              <a:buClr>
                <a:srgbClr val="888888"/>
              </a:buClr>
              <a:buSzPts val="3000"/>
              <a:buFont typeface="Arial"/>
              <a:buChar char="•"/>
            </a:pPr>
            <a:r>
              <a:rPr b="0" i="0" lang="en-US" sz="3000" u="none" cap="none" strike="noStrike">
                <a:solidFill>
                  <a:srgbClr val="888888"/>
                </a:solidFill>
                <a:latin typeface="Calibri"/>
                <a:ea typeface="Calibri"/>
                <a:cs typeface="Calibri"/>
                <a:sym typeface="Calibri"/>
              </a:rPr>
              <a:t>Immediates</a:t>
            </a:r>
            <a:endParaRPr sz="3000">
              <a:solidFill>
                <a:srgbClr val="888888"/>
              </a:solidFill>
            </a:endParaRPr>
          </a:p>
          <a:p>
            <a:pPr indent="-330200" lvl="0" marL="342900" marR="0" rtl="0" algn="l">
              <a:spcBef>
                <a:spcPts val="640"/>
              </a:spcBef>
              <a:spcAft>
                <a:spcPts val="0"/>
              </a:spcAft>
              <a:buClr>
                <a:srgbClr val="FF0000"/>
              </a:buClr>
              <a:buSzPts val="3000"/>
              <a:buFont typeface="Arial"/>
              <a:buChar char="•"/>
            </a:pPr>
            <a:r>
              <a:rPr b="0" i="0" lang="en-US" sz="3000" u="none" cap="none" strike="noStrike">
                <a:solidFill>
                  <a:srgbClr val="FF0000"/>
                </a:solidFill>
                <a:latin typeface="Calibri"/>
                <a:ea typeface="Calibri"/>
                <a:cs typeface="Calibri"/>
                <a:sym typeface="Calibri"/>
              </a:rPr>
              <a:t>Overflow</a:t>
            </a:r>
            <a:endParaRPr b="0" i="0" sz="3000" u="none" cap="none" strike="noStrike">
              <a:solidFill>
                <a:srgbClr val="FF0000"/>
              </a:solidFill>
              <a:latin typeface="Calibri"/>
              <a:ea typeface="Calibri"/>
              <a:cs typeface="Calibri"/>
              <a:sym typeface="Calibri"/>
            </a:endParaRPr>
          </a:p>
          <a:p>
            <a:pPr indent="-330200" lvl="0" marL="342900" marR="0" rtl="0" algn="l">
              <a:spcBef>
                <a:spcPts val="640"/>
              </a:spcBef>
              <a:spcAft>
                <a:spcPts val="0"/>
              </a:spcAft>
              <a:buClr>
                <a:srgbClr val="000000"/>
              </a:buClr>
              <a:buSzPts val="3000"/>
              <a:buFont typeface="Arial"/>
              <a:buChar char="•"/>
            </a:pPr>
            <a:r>
              <a:rPr b="0" i="0" lang="en-US" sz="3000" u="none" cap="none" strike="noStrike">
                <a:solidFill>
                  <a:srgbClr val="000000"/>
                </a:solidFill>
                <a:latin typeface="Calibri"/>
                <a:ea typeface="Calibri"/>
                <a:cs typeface="Calibri"/>
                <a:sym typeface="Calibri"/>
              </a:rPr>
              <a:t>Data Transfer Instructions</a:t>
            </a:r>
            <a:endParaRPr sz="3000">
              <a:solidFill>
                <a:srgbClr val="000000"/>
              </a:solidFill>
            </a:endParaRPr>
          </a:p>
          <a:p>
            <a:pPr indent="-330200" lvl="0" marL="342900" marR="0" rtl="0" algn="l">
              <a:spcBef>
                <a:spcPts val="64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Decision Making Instructions</a:t>
            </a:r>
            <a:endParaRPr sz="3000"/>
          </a:p>
          <a:p>
            <a:pPr indent="-330200" lvl="0" marL="342900" marR="0" rtl="0" algn="l">
              <a:spcBef>
                <a:spcPts val="640"/>
              </a:spcBef>
              <a:spcAft>
                <a:spcPts val="0"/>
              </a:spcAft>
              <a:buClr>
                <a:srgbClr val="A5A5A5"/>
              </a:buClr>
              <a:buSzPts val="3000"/>
              <a:buFont typeface="Arial"/>
              <a:buChar char="•"/>
            </a:pPr>
            <a:r>
              <a:rPr b="0" i="0" lang="en-US" sz="3000" u="none" cap="none" strike="noStrike">
                <a:solidFill>
                  <a:srgbClr val="A5A5A5"/>
                </a:solidFill>
                <a:latin typeface="Calibri"/>
                <a:ea typeface="Calibri"/>
                <a:cs typeface="Calibri"/>
                <a:sym typeface="Calibri"/>
              </a:rPr>
              <a:t>Bonus:  C to MIPS Practice</a:t>
            </a:r>
            <a:endParaRPr sz="3000"/>
          </a:p>
          <a:p>
            <a:pPr indent="-330200" lvl="0" marL="342900" marR="0" rtl="0" algn="l">
              <a:spcBef>
                <a:spcPts val="640"/>
              </a:spcBef>
              <a:spcAft>
                <a:spcPts val="0"/>
              </a:spcAft>
              <a:buClr>
                <a:srgbClr val="A5A5A5"/>
              </a:buClr>
              <a:buSzPts val="3000"/>
              <a:buFont typeface="Arial"/>
              <a:buChar char="•"/>
            </a:pPr>
            <a:r>
              <a:rPr b="0" i="0" lang="en-US" sz="3000" u="none" cap="none" strike="noStrike">
                <a:solidFill>
                  <a:srgbClr val="A5A5A5"/>
                </a:solidFill>
                <a:latin typeface="Calibri"/>
                <a:ea typeface="Calibri"/>
                <a:cs typeface="Calibri"/>
                <a:sym typeface="Calibri"/>
              </a:rPr>
              <a:t>Bonus:  Additional Instructions</a:t>
            </a:r>
            <a:endParaRPr sz="3000"/>
          </a:p>
        </p:txBody>
      </p:sp>
      <p:sp>
        <p:nvSpPr>
          <p:cNvPr id="589" name="Google Shape;589;p6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590" name="Google Shape;590;p6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591" name="Google Shape;591;p6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62"/>
          <p:cNvSpPr txBox="1"/>
          <p:nvPr>
            <p:ph type="title"/>
          </p:nvPr>
        </p:nvSpPr>
        <p:spPr>
          <a:xfrm>
            <a:off x="457200" y="-106362"/>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Arithmetic Overflow</a:t>
            </a:r>
            <a:endParaRPr b="0" i="0" sz="4400" u="none" cap="none" strike="noStrike">
              <a:solidFill>
                <a:schemeClr val="accent1"/>
              </a:solidFill>
              <a:latin typeface="Calibri"/>
              <a:ea typeface="Calibri"/>
              <a:cs typeface="Calibri"/>
              <a:sym typeface="Calibri"/>
            </a:endParaRPr>
          </a:p>
        </p:txBody>
      </p:sp>
      <p:sp>
        <p:nvSpPr>
          <p:cNvPr id="597" name="Google Shape;597;p62"/>
          <p:cNvSpPr txBox="1"/>
          <p:nvPr>
            <p:ph idx="1" type="body"/>
          </p:nvPr>
        </p:nvSpPr>
        <p:spPr>
          <a:xfrm>
            <a:off x="457200" y="796825"/>
            <a:ext cx="8451600" cy="5192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Arial"/>
              <a:buChar char="•"/>
            </a:pPr>
            <a:r>
              <a:rPr b="1" i="0" lang="en-US" sz="2800" u="none" cap="none" strike="noStrike">
                <a:solidFill>
                  <a:schemeClr val="dk1"/>
                </a:solidFill>
                <a:latin typeface="Calibri"/>
                <a:ea typeface="Calibri"/>
                <a:cs typeface="Calibri"/>
                <a:sym typeface="Calibri"/>
              </a:rPr>
              <a:t>Recall:</a:t>
            </a:r>
            <a:r>
              <a:rPr b="0" i="0" lang="en-US" sz="2800" u="none" cap="none" strike="noStrike">
                <a:solidFill>
                  <a:schemeClr val="dk1"/>
                </a:solidFill>
                <a:latin typeface="Calibri"/>
                <a:ea typeface="Calibri"/>
                <a:cs typeface="Calibri"/>
                <a:sym typeface="Calibri"/>
              </a:rPr>
              <a:t>  </a:t>
            </a:r>
            <a:r>
              <a:rPr b="0" i="0" lang="en-US" sz="2800" u="none" cap="none" strike="noStrike">
                <a:solidFill>
                  <a:srgbClr val="FF0000"/>
                </a:solidFill>
                <a:latin typeface="Calibri"/>
                <a:ea typeface="Calibri"/>
                <a:cs typeface="Calibri"/>
                <a:sym typeface="Calibri"/>
              </a:rPr>
              <a:t>Overflow</a:t>
            </a:r>
            <a:r>
              <a:rPr b="0" i="0" lang="en-US" sz="2800" u="none" cap="none" strike="noStrike">
                <a:solidFill>
                  <a:schemeClr val="dk1"/>
                </a:solidFill>
                <a:latin typeface="Calibri"/>
                <a:ea typeface="Calibri"/>
                <a:cs typeface="Calibri"/>
                <a:sym typeface="Calibri"/>
              </a:rPr>
              <a:t> occurs when there is a mistake in arithmetic due to the limited precision in computers</a:t>
            </a:r>
            <a:endParaRPr/>
          </a:p>
          <a:p>
            <a:pPr indent="-285750" lvl="1" marL="74295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i.e. not enough bits to represent answer</a:t>
            </a:r>
            <a:endParaRPr/>
          </a:p>
          <a:p>
            <a:pPr indent="-342900" lvl="0" marL="34290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MIPS detects overflow (</a:t>
            </a:r>
            <a:r>
              <a:rPr b="0" i="1" lang="en-US" sz="2800" u="none" cap="none" strike="noStrike">
                <a:solidFill>
                  <a:schemeClr val="dk1"/>
                </a:solidFill>
                <a:latin typeface="Calibri"/>
                <a:ea typeface="Calibri"/>
                <a:cs typeface="Calibri"/>
                <a:sym typeface="Calibri"/>
              </a:rPr>
              <a:t>throws error</a:t>
            </a:r>
            <a:r>
              <a:rPr b="0" i="0" lang="en-US" sz="2800" u="none" cap="none" strike="noStrike">
                <a:solidFill>
                  <a:schemeClr val="dk1"/>
                </a:solidFill>
                <a:latin typeface="Calibri"/>
                <a:ea typeface="Calibri"/>
                <a:cs typeface="Calibri"/>
                <a:sym typeface="Calibri"/>
              </a:rPr>
              <a:t>)</a:t>
            </a:r>
            <a:endParaRPr b="0" i="0" sz="2800" u="none" cap="none" strike="noStrike">
              <a:solidFill>
                <a:schemeClr val="dk1"/>
              </a:solidFill>
              <a:latin typeface="Calibri"/>
              <a:ea typeface="Calibri"/>
              <a:cs typeface="Calibri"/>
              <a:sym typeface="Calibri"/>
            </a:endParaRPr>
          </a:p>
          <a:p>
            <a:pPr indent="-285750" lvl="1" marL="742950" marR="0" rtl="0" algn="l">
              <a:spcBef>
                <a:spcPts val="560"/>
              </a:spcBef>
              <a:spcAft>
                <a:spcPts val="0"/>
              </a:spcAft>
              <a:buClr>
                <a:schemeClr val="dk1"/>
              </a:buClr>
              <a:buSzPts val="2400"/>
              <a:buFont typeface="Arial"/>
              <a:buChar char="–"/>
            </a:pPr>
            <a:r>
              <a:rPr lang="en-US" sz="2400"/>
              <a:t>“If the addition results in 32-bit 2’s complement arithmetic overflow, the destination register is not modified and an Integer Overflow exception occurs”</a:t>
            </a:r>
            <a:endParaRPr sz="2400"/>
          </a:p>
          <a:p>
            <a:pPr indent="-285750" lvl="1" marL="74295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Arithmetic “unsigned” instructions ignore overflow</a:t>
            </a:r>
            <a:endParaRPr b="0" i="0" sz="2400" u="none" cap="none" strike="noStrike">
              <a:solidFill>
                <a:schemeClr val="dk1"/>
              </a:solidFill>
              <a:latin typeface="Calibri"/>
              <a:ea typeface="Calibri"/>
              <a:cs typeface="Calibri"/>
              <a:sym typeface="Calibri"/>
            </a:endParaRPr>
          </a:p>
        </p:txBody>
      </p:sp>
      <p:sp>
        <p:nvSpPr>
          <p:cNvPr id="598" name="Google Shape;598;p6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aphicFrame>
        <p:nvGraphicFramePr>
          <p:cNvPr id="599" name="Google Shape;599;p62"/>
          <p:cNvGraphicFramePr/>
          <p:nvPr/>
        </p:nvGraphicFramePr>
        <p:xfrm>
          <a:off x="457198" y="4434840"/>
          <a:ext cx="3000000" cy="3000000"/>
        </p:xfrm>
        <a:graphic>
          <a:graphicData uri="http://schemas.openxmlformats.org/drawingml/2006/table">
            <a:tbl>
              <a:tblPr bandRow="1" firstRow="1">
                <a:noFill/>
                <a:tableStyleId>{D5B72581-F3F9-4D7F-8FFB-8052050ABC27}</a:tableStyleId>
              </a:tblPr>
              <a:tblGrid>
                <a:gridCol w="4114800"/>
                <a:gridCol w="4114800"/>
              </a:tblGrid>
              <a:tr h="370850">
                <a:tc>
                  <a:txBody>
                    <a:bodyPr/>
                    <a:lstStyle/>
                    <a:p>
                      <a:pPr indent="0" lvl="0" marL="0" marR="0" rtl="0" algn="ctr">
                        <a:spcBef>
                          <a:spcPts val="0"/>
                        </a:spcBef>
                        <a:spcAft>
                          <a:spcPts val="0"/>
                        </a:spcAft>
                        <a:buNone/>
                      </a:pPr>
                      <a:r>
                        <a:rPr lang="en-US" sz="2400" u="none" cap="none" strike="noStrike">
                          <a:solidFill>
                            <a:schemeClr val="dk1"/>
                          </a:solidFill>
                        </a:rPr>
                        <a:t>Overflow Detection</a:t>
                      </a:r>
                      <a:endParaRPr sz="2400" u="none" cap="none" strike="noStrike">
                        <a:solidFill>
                          <a:schemeClr val="dk1"/>
                        </a:solidFill>
                      </a:endParaRPr>
                    </a:p>
                  </a:txBody>
                  <a:tcPr marT="45725" marB="45725" marR="91450" marL="91450"/>
                </a:tc>
                <a:tc>
                  <a:txBody>
                    <a:bodyPr/>
                    <a:lstStyle/>
                    <a:p>
                      <a:pPr indent="0" lvl="0" marL="0" marR="0" rtl="0" algn="ctr">
                        <a:spcBef>
                          <a:spcPts val="0"/>
                        </a:spcBef>
                        <a:spcAft>
                          <a:spcPts val="0"/>
                        </a:spcAft>
                        <a:buNone/>
                      </a:pPr>
                      <a:r>
                        <a:rPr lang="en-US" sz="2400" u="none" cap="none" strike="noStrike">
                          <a:solidFill>
                            <a:schemeClr val="dk1"/>
                          </a:solidFill>
                        </a:rPr>
                        <a:t>No Overflow Detection</a:t>
                      </a:r>
                      <a:endParaRPr sz="2400" u="none" cap="none" strike="noStrike">
                        <a:solidFill>
                          <a:schemeClr val="dk1"/>
                        </a:solidFill>
                      </a:endParaRPr>
                    </a:p>
                  </a:txBody>
                  <a:tcPr marT="45725" marB="45725" marR="91450" marL="91450"/>
                </a:tc>
              </a:tr>
              <a:tr h="370850">
                <a:tc>
                  <a:txBody>
                    <a:bodyPr/>
                    <a:lstStyle/>
                    <a:p>
                      <a:pPr indent="0" lvl="0" marL="0" marR="0" rtl="0" algn="l">
                        <a:spcBef>
                          <a:spcPts val="0"/>
                        </a:spcBef>
                        <a:spcAft>
                          <a:spcPts val="0"/>
                        </a:spcAft>
                        <a:buNone/>
                      </a:pPr>
                      <a:r>
                        <a:rPr lang="en-US" sz="2400" u="none" cap="none" strike="noStrike">
                          <a:latin typeface="Courier New"/>
                          <a:ea typeface="Courier New"/>
                          <a:cs typeface="Courier New"/>
                          <a:sym typeface="Courier New"/>
                        </a:rPr>
                        <a:t>add  dst,src1,src2</a:t>
                      </a:r>
                      <a:endParaRPr sz="2400">
                        <a:latin typeface="Courier New"/>
                        <a:ea typeface="Courier New"/>
                        <a:cs typeface="Courier New"/>
                        <a:sym typeface="Courier New"/>
                      </a:endParaRPr>
                    </a:p>
                  </a:txBody>
                  <a:tcPr marT="45725" marB="45725" marR="91450" marL="91450"/>
                </a:tc>
                <a:tc>
                  <a:txBody>
                    <a:bodyPr/>
                    <a:lstStyle/>
                    <a:p>
                      <a:pPr indent="0" lvl="0" marL="0" marR="0" rtl="0" algn="l">
                        <a:spcBef>
                          <a:spcPts val="0"/>
                        </a:spcBef>
                        <a:spcAft>
                          <a:spcPts val="0"/>
                        </a:spcAft>
                        <a:buNone/>
                      </a:pPr>
                      <a:r>
                        <a:rPr lang="en-US" sz="2400">
                          <a:solidFill>
                            <a:srgbClr val="FF0000"/>
                          </a:solidFill>
                          <a:latin typeface="Courier New"/>
                          <a:ea typeface="Courier New"/>
                          <a:cs typeface="Courier New"/>
                          <a:sym typeface="Courier New"/>
                        </a:rPr>
                        <a:t>addu</a:t>
                      </a:r>
                      <a:r>
                        <a:rPr lang="en-US" sz="2400">
                          <a:latin typeface="Courier New"/>
                          <a:ea typeface="Courier New"/>
                          <a:cs typeface="Courier New"/>
                          <a:sym typeface="Courier New"/>
                        </a:rPr>
                        <a:t>  dst,src1,src2</a:t>
                      </a:r>
                      <a:endParaRPr sz="2400">
                        <a:latin typeface="Courier New"/>
                        <a:ea typeface="Courier New"/>
                        <a:cs typeface="Courier New"/>
                        <a:sym typeface="Courier New"/>
                      </a:endParaRPr>
                    </a:p>
                  </a:txBody>
                  <a:tcPr marT="45725" marB="45725" marR="91450" marL="91450"/>
                </a:tc>
              </a:tr>
              <a:tr h="370850">
                <a:tc>
                  <a:txBody>
                    <a:bodyPr/>
                    <a:lstStyle/>
                    <a:p>
                      <a:pPr indent="0" lvl="0" marL="0" marR="0" rtl="0" algn="l">
                        <a:spcBef>
                          <a:spcPts val="0"/>
                        </a:spcBef>
                        <a:spcAft>
                          <a:spcPts val="0"/>
                        </a:spcAft>
                        <a:buNone/>
                      </a:pPr>
                      <a:r>
                        <a:rPr lang="en-US" sz="2400">
                          <a:latin typeface="Courier New"/>
                          <a:ea typeface="Courier New"/>
                          <a:cs typeface="Courier New"/>
                          <a:sym typeface="Courier New"/>
                        </a:rPr>
                        <a:t>addi dst,src1,src2</a:t>
                      </a:r>
                      <a:endParaRPr sz="2400">
                        <a:latin typeface="Courier New"/>
                        <a:ea typeface="Courier New"/>
                        <a:cs typeface="Courier New"/>
                        <a:sym typeface="Courier New"/>
                      </a:endParaRPr>
                    </a:p>
                  </a:txBody>
                  <a:tcPr marT="45725" marB="45725" marR="91450" marL="91450"/>
                </a:tc>
                <a:tc>
                  <a:txBody>
                    <a:bodyPr/>
                    <a:lstStyle/>
                    <a:p>
                      <a:pPr indent="0" lvl="0" marL="0" marR="0" rtl="0" algn="l">
                        <a:spcBef>
                          <a:spcPts val="0"/>
                        </a:spcBef>
                        <a:spcAft>
                          <a:spcPts val="0"/>
                        </a:spcAft>
                        <a:buNone/>
                      </a:pPr>
                      <a:r>
                        <a:rPr lang="en-US" sz="2400">
                          <a:solidFill>
                            <a:srgbClr val="FF0000"/>
                          </a:solidFill>
                          <a:latin typeface="Courier New"/>
                          <a:ea typeface="Courier New"/>
                          <a:cs typeface="Courier New"/>
                          <a:sym typeface="Courier New"/>
                        </a:rPr>
                        <a:t>addiu</a:t>
                      </a:r>
                      <a:r>
                        <a:rPr lang="en-US" sz="2400">
                          <a:latin typeface="Courier New"/>
                          <a:ea typeface="Courier New"/>
                          <a:cs typeface="Courier New"/>
                          <a:sym typeface="Courier New"/>
                        </a:rPr>
                        <a:t> dst,src1,src2</a:t>
                      </a:r>
                      <a:endParaRPr sz="2400">
                        <a:latin typeface="Courier New"/>
                        <a:ea typeface="Courier New"/>
                        <a:cs typeface="Courier New"/>
                        <a:sym typeface="Courier New"/>
                      </a:endParaRPr>
                    </a:p>
                  </a:txBody>
                  <a:tcPr marT="45725" marB="45725" marR="91450" marL="91450"/>
                </a:tc>
              </a:tr>
              <a:tr h="370850">
                <a:tc>
                  <a:txBody>
                    <a:bodyPr/>
                    <a:lstStyle/>
                    <a:p>
                      <a:pPr indent="0" lvl="0" marL="0" marR="0" rtl="0" algn="l">
                        <a:spcBef>
                          <a:spcPts val="0"/>
                        </a:spcBef>
                        <a:spcAft>
                          <a:spcPts val="0"/>
                        </a:spcAft>
                        <a:buNone/>
                      </a:pPr>
                      <a:r>
                        <a:rPr lang="en-US" sz="2400">
                          <a:latin typeface="Courier New"/>
                          <a:ea typeface="Courier New"/>
                          <a:cs typeface="Courier New"/>
                          <a:sym typeface="Courier New"/>
                        </a:rPr>
                        <a:t>sub</a:t>
                      </a:r>
                      <a:r>
                        <a:rPr lang="en-US" sz="2400">
                          <a:latin typeface="Courier New"/>
                          <a:ea typeface="Courier New"/>
                          <a:cs typeface="Courier New"/>
                          <a:sym typeface="Courier New"/>
                        </a:rPr>
                        <a:t> </a:t>
                      </a:r>
                      <a:r>
                        <a:rPr lang="en-US" sz="2400">
                          <a:latin typeface="Courier New"/>
                          <a:ea typeface="Courier New"/>
                          <a:cs typeface="Courier New"/>
                          <a:sym typeface="Courier New"/>
                        </a:rPr>
                        <a:t> dst,src1,src2</a:t>
                      </a:r>
                      <a:endParaRPr sz="2400">
                        <a:latin typeface="Courier New"/>
                        <a:ea typeface="Courier New"/>
                        <a:cs typeface="Courier New"/>
                        <a:sym typeface="Courier New"/>
                      </a:endParaRPr>
                    </a:p>
                  </a:txBody>
                  <a:tcPr marT="45725" marB="45725" marR="91450" marL="91450"/>
                </a:tc>
                <a:tc>
                  <a:txBody>
                    <a:bodyPr/>
                    <a:lstStyle/>
                    <a:p>
                      <a:pPr indent="0" lvl="0" marL="0" marR="0" rtl="0" algn="l">
                        <a:spcBef>
                          <a:spcPts val="0"/>
                        </a:spcBef>
                        <a:spcAft>
                          <a:spcPts val="0"/>
                        </a:spcAft>
                        <a:buNone/>
                      </a:pPr>
                      <a:r>
                        <a:rPr lang="en-US" sz="2400">
                          <a:solidFill>
                            <a:srgbClr val="FF0000"/>
                          </a:solidFill>
                          <a:latin typeface="Courier New"/>
                          <a:ea typeface="Courier New"/>
                          <a:cs typeface="Courier New"/>
                          <a:sym typeface="Courier New"/>
                        </a:rPr>
                        <a:t>subu</a:t>
                      </a:r>
                      <a:r>
                        <a:rPr lang="en-US" sz="2400">
                          <a:latin typeface="Courier New"/>
                          <a:ea typeface="Courier New"/>
                          <a:cs typeface="Courier New"/>
                          <a:sym typeface="Courier New"/>
                        </a:rPr>
                        <a:t>  dst,src1,src2</a:t>
                      </a:r>
                      <a:endParaRPr sz="2400">
                        <a:latin typeface="Courier New"/>
                        <a:ea typeface="Courier New"/>
                        <a:cs typeface="Courier New"/>
                        <a:sym typeface="Courier New"/>
                      </a:endParaRPr>
                    </a:p>
                  </a:txBody>
                  <a:tcPr marT="45725" marB="45725" marR="91450" marL="91450"/>
                </a:tc>
              </a:tr>
            </a:tbl>
          </a:graphicData>
        </a:graphic>
      </p:graphicFrame>
      <p:sp>
        <p:nvSpPr>
          <p:cNvPr id="600" name="Google Shape;600;p6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601" name="Google Shape;601;p6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63"/>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So Many More Instructions</a:t>
            </a:r>
            <a:endParaRPr/>
          </a:p>
        </p:txBody>
      </p:sp>
      <p:sp>
        <p:nvSpPr>
          <p:cNvPr id="608" name="Google Shape;608;p6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09" name="Google Shape;609;p6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6/27/2016</a:t>
            </a:r>
            <a:endParaRPr sz="1200">
              <a:solidFill>
                <a:srgbClr val="888888"/>
              </a:solidFill>
              <a:latin typeface="Calibri"/>
              <a:ea typeface="Calibri"/>
              <a:cs typeface="Calibri"/>
              <a:sym typeface="Calibri"/>
            </a:endParaRPr>
          </a:p>
        </p:txBody>
      </p:sp>
      <p:sp>
        <p:nvSpPr>
          <p:cNvPr id="610" name="Google Shape;610;p6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611" name="Google Shape;611;p63"/>
          <p:cNvGrpSpPr/>
          <p:nvPr/>
        </p:nvGrpSpPr>
        <p:grpSpPr>
          <a:xfrm>
            <a:off x="11" y="3866480"/>
            <a:ext cx="4872354" cy="2991514"/>
            <a:chOff x="867115" y="2103234"/>
            <a:chExt cx="7271086" cy="4755228"/>
          </a:xfrm>
        </p:grpSpPr>
        <p:grpSp>
          <p:nvGrpSpPr>
            <p:cNvPr id="612" name="Google Shape;612;p63"/>
            <p:cNvGrpSpPr/>
            <p:nvPr/>
          </p:nvGrpSpPr>
          <p:grpSpPr>
            <a:xfrm>
              <a:off x="867115" y="2103234"/>
              <a:ext cx="7271086" cy="4755228"/>
              <a:chOff x="1095675" y="2338250"/>
              <a:chExt cx="6933428" cy="4519749"/>
            </a:xfrm>
          </p:grpSpPr>
          <p:pic>
            <p:nvPicPr>
              <p:cNvPr id="613" name="Google Shape;613;p63"/>
              <p:cNvPicPr preferRelativeResize="0"/>
              <p:nvPr/>
            </p:nvPicPr>
            <p:blipFill>
              <a:blip r:embed="rId3">
                <a:alphaModFix/>
              </a:blip>
              <a:stretch>
                <a:fillRect/>
              </a:stretch>
            </p:blipFill>
            <p:spPr>
              <a:xfrm>
                <a:off x="1095675" y="2338250"/>
                <a:ext cx="3389800" cy="4519749"/>
              </a:xfrm>
              <a:prstGeom prst="rect">
                <a:avLst/>
              </a:prstGeom>
              <a:noFill/>
              <a:ln>
                <a:noFill/>
              </a:ln>
            </p:spPr>
          </p:pic>
          <p:pic>
            <p:nvPicPr>
              <p:cNvPr descr="Screen Shot 2017-06-26 at 2.29.06 AM.png" id="614" name="Google Shape;614;p63"/>
              <p:cNvPicPr preferRelativeResize="0"/>
              <p:nvPr/>
            </p:nvPicPr>
            <p:blipFill rotWithShape="1">
              <a:blip r:embed="rId4">
                <a:alphaModFix/>
              </a:blip>
              <a:srcRect b="0" l="0" r="2286" t="0"/>
              <a:stretch/>
            </p:blipFill>
            <p:spPr>
              <a:xfrm>
                <a:off x="4555349" y="2366803"/>
                <a:ext cx="3473754" cy="4180117"/>
              </a:xfrm>
              <a:prstGeom prst="rect">
                <a:avLst/>
              </a:prstGeom>
              <a:noFill/>
              <a:ln>
                <a:noFill/>
              </a:ln>
            </p:spPr>
          </p:pic>
        </p:grpSp>
        <p:sp>
          <p:nvSpPr>
            <p:cNvPr id="615" name="Google Shape;615;p63"/>
            <p:cNvSpPr/>
            <p:nvPr/>
          </p:nvSpPr>
          <p:spPr>
            <a:xfrm>
              <a:off x="871163" y="2248600"/>
              <a:ext cx="7263000" cy="4108200"/>
            </a:xfrm>
            <a:prstGeom prst="rect">
              <a:avLst/>
            </a:prstGeom>
            <a:solidFill>
              <a:srgbClr val="00FF00">
                <a:alpha val="32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 name="Google Shape;616;p63"/>
          <p:cNvSpPr/>
          <p:nvPr/>
        </p:nvSpPr>
        <p:spPr>
          <a:xfrm>
            <a:off x="91525" y="4010300"/>
            <a:ext cx="1162500" cy="1972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7" name="Google Shape;617;p63"/>
          <p:cNvCxnSpPr/>
          <p:nvPr/>
        </p:nvCxnSpPr>
        <p:spPr>
          <a:xfrm>
            <a:off x="1267100" y="5982800"/>
            <a:ext cx="7759200" cy="535500"/>
          </a:xfrm>
          <a:prstGeom prst="straightConnector1">
            <a:avLst/>
          </a:prstGeom>
          <a:noFill/>
          <a:ln cap="flat" cmpd="sng" w="38100">
            <a:solidFill>
              <a:srgbClr val="FF0000"/>
            </a:solidFill>
            <a:prstDash val="solid"/>
            <a:round/>
            <a:headEnd len="med" w="med" type="none"/>
            <a:tailEnd len="med" w="med" type="none"/>
          </a:ln>
        </p:spPr>
      </p:cxnSp>
      <p:cxnSp>
        <p:nvCxnSpPr>
          <p:cNvPr id="618" name="Google Shape;618;p63"/>
          <p:cNvCxnSpPr/>
          <p:nvPr/>
        </p:nvCxnSpPr>
        <p:spPr>
          <a:xfrm flipH="1" rot="10800000">
            <a:off x="1254025" y="1162700"/>
            <a:ext cx="7759500" cy="2847600"/>
          </a:xfrm>
          <a:prstGeom prst="straightConnector1">
            <a:avLst/>
          </a:prstGeom>
          <a:noFill/>
          <a:ln cap="flat" cmpd="sng" w="38100">
            <a:solidFill>
              <a:srgbClr val="FF0000"/>
            </a:solidFill>
            <a:prstDash val="solid"/>
            <a:round/>
            <a:headEnd len="med" w="med" type="none"/>
            <a:tailEnd len="med" w="med" type="none"/>
          </a:ln>
        </p:spPr>
      </p:cxnSp>
      <p:grpSp>
        <p:nvGrpSpPr>
          <p:cNvPr id="619" name="Google Shape;619;p63"/>
          <p:cNvGrpSpPr/>
          <p:nvPr/>
        </p:nvGrpSpPr>
        <p:grpSpPr>
          <a:xfrm>
            <a:off x="5251098" y="1123386"/>
            <a:ext cx="3762195" cy="5381788"/>
            <a:chOff x="3735975" y="1045025"/>
            <a:chExt cx="2744925" cy="4463251"/>
          </a:xfrm>
        </p:grpSpPr>
        <p:pic>
          <p:nvPicPr>
            <p:cNvPr id="620" name="Google Shape;620;p63"/>
            <p:cNvPicPr preferRelativeResize="0"/>
            <p:nvPr/>
          </p:nvPicPr>
          <p:blipFill rotWithShape="1">
            <a:blip r:embed="rId3">
              <a:alphaModFix/>
            </a:blip>
            <a:srcRect b="31437" l="4969" r="46825" t="6419"/>
            <a:stretch/>
          </p:blipFill>
          <p:spPr>
            <a:xfrm>
              <a:off x="3735975" y="1045025"/>
              <a:ext cx="2743200" cy="4441375"/>
            </a:xfrm>
            <a:prstGeom prst="rect">
              <a:avLst/>
            </a:prstGeom>
            <a:noFill/>
            <a:ln>
              <a:noFill/>
            </a:ln>
          </p:spPr>
        </p:pic>
        <p:sp>
          <p:nvSpPr>
            <p:cNvPr id="621" name="Google Shape;621;p63"/>
            <p:cNvSpPr/>
            <p:nvPr/>
          </p:nvSpPr>
          <p:spPr>
            <a:xfrm>
              <a:off x="3737700" y="1066775"/>
              <a:ext cx="2743200" cy="4441500"/>
            </a:xfrm>
            <a:prstGeom prst="rect">
              <a:avLst/>
            </a:prstGeom>
            <a:solidFill>
              <a:srgbClr val="00FF00">
                <a:alpha val="32310"/>
              </a:srgbClr>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22" name="Google Shape;622;p63"/>
          <p:cNvCxnSpPr/>
          <p:nvPr/>
        </p:nvCxnSpPr>
        <p:spPr>
          <a:xfrm flipH="1" rot="10800000">
            <a:off x="104500" y="1162550"/>
            <a:ext cx="5146800" cy="2860800"/>
          </a:xfrm>
          <a:prstGeom prst="straightConnector1">
            <a:avLst/>
          </a:prstGeom>
          <a:noFill/>
          <a:ln cap="flat" cmpd="sng" w="38100">
            <a:solidFill>
              <a:srgbClr val="FF0000"/>
            </a:solidFill>
            <a:prstDash val="solid"/>
            <a:round/>
            <a:headEnd len="med" w="med" type="none"/>
            <a:tailEnd len="med" w="med" type="none"/>
          </a:ln>
        </p:spPr>
      </p:cxnSp>
      <p:cxnSp>
        <p:nvCxnSpPr>
          <p:cNvPr id="623" name="Google Shape;623;p63"/>
          <p:cNvCxnSpPr/>
          <p:nvPr/>
        </p:nvCxnSpPr>
        <p:spPr>
          <a:xfrm>
            <a:off x="91450" y="6008925"/>
            <a:ext cx="5159700" cy="5094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64"/>
          <p:cNvSpPr txBox="1"/>
          <p:nvPr>
            <p:ph type="title"/>
          </p:nvPr>
        </p:nvSpPr>
        <p:spPr>
          <a:xfrm>
            <a:off x="457200" y="1222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lang="en-US"/>
              <a:t>MIPS </a:t>
            </a:r>
            <a:r>
              <a:rPr b="0" i="0" lang="en-US" sz="4400" u="none" cap="none" strike="noStrike">
                <a:solidFill>
                  <a:schemeClr val="accent1"/>
                </a:solidFill>
                <a:latin typeface="Calibri"/>
                <a:ea typeface="Calibri"/>
                <a:cs typeface="Calibri"/>
                <a:sym typeface="Calibri"/>
              </a:rPr>
              <a:t>Agenda</a:t>
            </a:r>
            <a:endParaRPr b="0" i="0" sz="4400" u="none" cap="none" strike="noStrike">
              <a:solidFill>
                <a:schemeClr val="accent1"/>
              </a:solidFill>
              <a:latin typeface="Calibri"/>
              <a:ea typeface="Calibri"/>
              <a:cs typeface="Calibri"/>
              <a:sym typeface="Calibri"/>
            </a:endParaRPr>
          </a:p>
        </p:txBody>
      </p:sp>
      <p:sp>
        <p:nvSpPr>
          <p:cNvPr id="629" name="Google Shape;629;p64"/>
          <p:cNvSpPr txBox="1"/>
          <p:nvPr>
            <p:ph idx="1" type="body"/>
          </p:nvPr>
        </p:nvSpPr>
        <p:spPr>
          <a:xfrm>
            <a:off x="457200" y="1143000"/>
            <a:ext cx="8229600" cy="4966800"/>
          </a:xfrm>
          <a:prstGeom prst="rect">
            <a:avLst/>
          </a:prstGeom>
          <a:noFill/>
          <a:ln>
            <a:noFill/>
          </a:ln>
        </p:spPr>
        <p:txBody>
          <a:bodyPr anchorCtr="0" anchor="t" bIns="45700" lIns="91425" spcFirstLastPara="1" rIns="91425" wrap="square" tIns="45700">
            <a:noAutofit/>
          </a:bodyPr>
          <a:lstStyle/>
          <a:p>
            <a:pPr indent="-330200" lvl="0" marL="342900" marR="0" rtl="0" algn="l">
              <a:spcBef>
                <a:spcPts val="640"/>
              </a:spcBef>
              <a:spcAft>
                <a:spcPts val="0"/>
              </a:spcAft>
              <a:buClr>
                <a:srgbClr val="888888"/>
              </a:buClr>
              <a:buSzPts val="3000"/>
              <a:buFont typeface="Arial"/>
              <a:buChar char="•"/>
            </a:pPr>
            <a:r>
              <a:rPr lang="en-US" sz="3000">
                <a:solidFill>
                  <a:srgbClr val="888888"/>
                </a:solidFill>
              </a:rPr>
              <a:t>Basic Arithmetic </a:t>
            </a:r>
            <a:r>
              <a:rPr b="0" i="0" lang="en-US" sz="3000" u="none" cap="none" strike="noStrike">
                <a:solidFill>
                  <a:srgbClr val="888888"/>
                </a:solidFill>
                <a:latin typeface="Calibri"/>
                <a:ea typeface="Calibri"/>
                <a:cs typeface="Calibri"/>
                <a:sym typeface="Calibri"/>
              </a:rPr>
              <a:t>Instructions </a:t>
            </a:r>
            <a:endParaRPr sz="3000">
              <a:solidFill>
                <a:srgbClr val="888888"/>
              </a:solidFill>
            </a:endParaRPr>
          </a:p>
          <a:p>
            <a:pPr indent="-330200" lvl="0" marL="342900" marR="0" rtl="0" algn="l">
              <a:spcBef>
                <a:spcPts val="640"/>
              </a:spcBef>
              <a:spcAft>
                <a:spcPts val="0"/>
              </a:spcAft>
              <a:buClr>
                <a:srgbClr val="888888"/>
              </a:buClr>
              <a:buSzPts val="3000"/>
              <a:buFont typeface="Arial"/>
              <a:buChar char="•"/>
            </a:pPr>
            <a:r>
              <a:rPr lang="en-US" sz="3000">
                <a:solidFill>
                  <a:srgbClr val="888888"/>
                </a:solidFill>
              </a:rPr>
              <a:t>Comments</a:t>
            </a:r>
            <a:endParaRPr sz="3000">
              <a:solidFill>
                <a:srgbClr val="888888"/>
              </a:solidFill>
            </a:endParaRPr>
          </a:p>
          <a:p>
            <a:pPr indent="-330200" lvl="0" marL="342900" marR="0" rtl="0" algn="l">
              <a:spcBef>
                <a:spcPts val="640"/>
              </a:spcBef>
              <a:spcAft>
                <a:spcPts val="0"/>
              </a:spcAft>
              <a:buClr>
                <a:srgbClr val="888888"/>
              </a:buClr>
              <a:buSzPts val="3000"/>
              <a:buFont typeface="Arial"/>
              <a:buChar char="•"/>
            </a:pPr>
            <a:r>
              <a:rPr lang="en-US" sz="3000">
                <a:solidFill>
                  <a:srgbClr val="888888"/>
                </a:solidFill>
              </a:rPr>
              <a:t>$zero</a:t>
            </a:r>
            <a:endParaRPr sz="3000">
              <a:solidFill>
                <a:srgbClr val="888888"/>
              </a:solidFill>
            </a:endParaRPr>
          </a:p>
          <a:p>
            <a:pPr indent="-330200" lvl="0" marL="342900" marR="0" rtl="0" algn="l">
              <a:spcBef>
                <a:spcPts val="640"/>
              </a:spcBef>
              <a:spcAft>
                <a:spcPts val="0"/>
              </a:spcAft>
              <a:buClr>
                <a:srgbClr val="888888"/>
              </a:buClr>
              <a:buSzPts val="3000"/>
              <a:buFont typeface="Arial"/>
              <a:buChar char="•"/>
            </a:pPr>
            <a:r>
              <a:rPr b="0" i="0" lang="en-US" sz="3000" u="none" cap="none" strike="noStrike">
                <a:solidFill>
                  <a:srgbClr val="888888"/>
                </a:solidFill>
                <a:latin typeface="Calibri"/>
                <a:ea typeface="Calibri"/>
                <a:cs typeface="Calibri"/>
                <a:sym typeface="Calibri"/>
              </a:rPr>
              <a:t>Immediates / Overflow</a:t>
            </a:r>
            <a:endParaRPr b="0" i="0" sz="3000" u="none" cap="none" strike="noStrike">
              <a:solidFill>
                <a:srgbClr val="888888"/>
              </a:solidFill>
              <a:latin typeface="Calibri"/>
              <a:ea typeface="Calibri"/>
              <a:cs typeface="Calibri"/>
              <a:sym typeface="Calibri"/>
            </a:endParaRPr>
          </a:p>
          <a:p>
            <a:pPr indent="-330200" lvl="0" marL="342900" marR="0" rtl="0" algn="l">
              <a:spcBef>
                <a:spcPts val="640"/>
              </a:spcBef>
              <a:spcAft>
                <a:spcPts val="0"/>
              </a:spcAft>
              <a:buClr>
                <a:srgbClr val="FF0000"/>
              </a:buClr>
              <a:buSzPts val="3000"/>
              <a:buFont typeface="Arial"/>
              <a:buChar char="•"/>
            </a:pPr>
            <a:r>
              <a:rPr b="0" i="0" lang="en-US" sz="3000" u="none" cap="none" strike="noStrike">
                <a:solidFill>
                  <a:srgbClr val="FF0000"/>
                </a:solidFill>
                <a:latin typeface="Calibri"/>
                <a:ea typeface="Calibri"/>
                <a:cs typeface="Calibri"/>
                <a:sym typeface="Calibri"/>
              </a:rPr>
              <a:t>Data Transfer Instructions</a:t>
            </a:r>
            <a:endParaRPr sz="3000">
              <a:solidFill>
                <a:srgbClr val="FF0000"/>
              </a:solidFill>
            </a:endParaRPr>
          </a:p>
          <a:p>
            <a:pPr indent="-330200" lvl="0" marL="342900" marR="0" rtl="0" algn="l">
              <a:spcBef>
                <a:spcPts val="64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Decision Making Instructions</a:t>
            </a:r>
            <a:endParaRPr sz="3000"/>
          </a:p>
          <a:p>
            <a:pPr indent="-330200" lvl="0" marL="342900" marR="0" rtl="0" algn="l">
              <a:spcBef>
                <a:spcPts val="640"/>
              </a:spcBef>
              <a:spcAft>
                <a:spcPts val="0"/>
              </a:spcAft>
              <a:buClr>
                <a:srgbClr val="A5A5A5"/>
              </a:buClr>
              <a:buSzPts val="3000"/>
              <a:buFont typeface="Arial"/>
              <a:buChar char="•"/>
            </a:pPr>
            <a:r>
              <a:rPr b="0" i="0" lang="en-US" sz="3000" u="none" cap="none" strike="noStrike">
                <a:solidFill>
                  <a:srgbClr val="A5A5A5"/>
                </a:solidFill>
                <a:latin typeface="Calibri"/>
                <a:ea typeface="Calibri"/>
                <a:cs typeface="Calibri"/>
                <a:sym typeface="Calibri"/>
              </a:rPr>
              <a:t>Bonus:  C to MIPS Practice</a:t>
            </a:r>
            <a:endParaRPr sz="3000"/>
          </a:p>
          <a:p>
            <a:pPr indent="-330200" lvl="0" marL="342900" marR="0" rtl="0" algn="l">
              <a:spcBef>
                <a:spcPts val="640"/>
              </a:spcBef>
              <a:spcAft>
                <a:spcPts val="0"/>
              </a:spcAft>
              <a:buClr>
                <a:srgbClr val="A5A5A5"/>
              </a:buClr>
              <a:buSzPts val="3000"/>
              <a:buFont typeface="Arial"/>
              <a:buChar char="•"/>
            </a:pPr>
            <a:r>
              <a:rPr b="0" i="0" lang="en-US" sz="3000" u="none" cap="none" strike="noStrike">
                <a:solidFill>
                  <a:srgbClr val="A5A5A5"/>
                </a:solidFill>
                <a:latin typeface="Calibri"/>
                <a:ea typeface="Calibri"/>
                <a:cs typeface="Calibri"/>
                <a:sym typeface="Calibri"/>
              </a:rPr>
              <a:t>Bonus:  Additional Instructions</a:t>
            </a:r>
            <a:endParaRPr sz="3000"/>
          </a:p>
        </p:txBody>
      </p:sp>
      <p:sp>
        <p:nvSpPr>
          <p:cNvPr id="630" name="Google Shape;630;p6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631" name="Google Shape;631;p6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632" name="Google Shape;632;p6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Five Components of a Computer</a:t>
            </a:r>
            <a:endParaRPr b="0" i="0" sz="4400" u="none" cap="none" strike="noStrike">
              <a:solidFill>
                <a:schemeClr val="accent1"/>
              </a:solidFill>
              <a:latin typeface="Calibri"/>
              <a:ea typeface="Calibri"/>
              <a:cs typeface="Calibri"/>
              <a:sym typeface="Calibri"/>
            </a:endParaRPr>
          </a:p>
        </p:txBody>
      </p:sp>
      <p:sp>
        <p:nvSpPr>
          <p:cNvPr id="640" name="Google Shape;640;p65"/>
          <p:cNvSpPr txBox="1"/>
          <p:nvPr>
            <p:ph idx="1" type="body"/>
          </p:nvPr>
        </p:nvSpPr>
        <p:spPr>
          <a:xfrm>
            <a:off x="457200" y="1600200"/>
            <a:ext cx="8229600" cy="1730829"/>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Data Transfer instructions are between registers (Datapath) and Memory</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Allow us to fetch and store operands in memory</a:t>
            </a:r>
            <a:endParaRPr b="0" i="0" sz="2800" u="none" cap="none" strike="noStrike">
              <a:solidFill>
                <a:schemeClr val="dk1"/>
              </a:solidFill>
              <a:latin typeface="Calibri"/>
              <a:ea typeface="Calibri"/>
              <a:cs typeface="Calibri"/>
              <a:sym typeface="Calibri"/>
            </a:endParaRPr>
          </a:p>
        </p:txBody>
      </p:sp>
      <p:sp>
        <p:nvSpPr>
          <p:cNvPr id="641" name="Google Shape;641;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642" name="Google Shape;642;p65"/>
          <p:cNvGrpSpPr/>
          <p:nvPr/>
        </p:nvGrpSpPr>
        <p:grpSpPr>
          <a:xfrm>
            <a:off x="2057400" y="3354977"/>
            <a:ext cx="5029200" cy="3017520"/>
            <a:chOff x="3200400" y="2560320"/>
            <a:chExt cx="5029200" cy="3017520"/>
          </a:xfrm>
        </p:grpSpPr>
        <p:sp>
          <p:nvSpPr>
            <p:cNvPr id="643" name="Google Shape;643;p65"/>
            <p:cNvSpPr/>
            <p:nvPr/>
          </p:nvSpPr>
          <p:spPr>
            <a:xfrm>
              <a:off x="3200400" y="2560320"/>
              <a:ext cx="5029200" cy="3017520"/>
            </a:xfrm>
            <a:prstGeom prst="rect">
              <a:avLst/>
            </a:prstGeom>
            <a:noFill/>
            <a:ln cap="flat" cmpd="sng" w="12700">
              <a:solidFill>
                <a:schemeClr val="dk1"/>
              </a:solidFill>
              <a:prstDash val="solid"/>
              <a:miter lim="8000"/>
              <a:headEnd len="sm" w="sm" type="none"/>
              <a:tailEnd len="sm" w="sm" type="none"/>
            </a:ln>
            <a:effectLst>
              <a:outerShdw blurRad="63500" rotWithShape="0" algn="ctr" dir="2700000" dist="107763">
                <a:schemeClr val="lt2">
                  <a:alpha val="74901"/>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44" name="Google Shape;644;p65"/>
            <p:cNvSpPr/>
            <p:nvPr/>
          </p:nvSpPr>
          <p:spPr>
            <a:xfrm>
              <a:off x="3429000" y="3108960"/>
              <a:ext cx="1371600" cy="2240280"/>
            </a:xfrm>
            <a:prstGeom prst="rect">
              <a:avLst/>
            </a:prstGeom>
            <a:noFill/>
            <a:ln cap="flat" cmpd="sng" w="12700">
              <a:solidFill>
                <a:schemeClr val="dk1"/>
              </a:solidFill>
              <a:prstDash val="solid"/>
              <a:miter lim="8000"/>
              <a:headEnd len="sm" w="sm" type="none"/>
              <a:tailEnd len="sm" w="sm" type="none"/>
            </a:ln>
            <a:effectLst>
              <a:outerShdw blurRad="63500" rotWithShape="0" algn="ctr" dir="2700000" dist="107763">
                <a:schemeClr val="lt2">
                  <a:alpha val="74901"/>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45" name="Google Shape;645;p65"/>
            <p:cNvSpPr/>
            <p:nvPr/>
          </p:nvSpPr>
          <p:spPr>
            <a:xfrm>
              <a:off x="3429000" y="3255264"/>
              <a:ext cx="1371600" cy="528638"/>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 Processor</a:t>
              </a:r>
              <a:endParaRPr/>
            </a:p>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 </a:t>
              </a:r>
              <a:endParaRPr/>
            </a:p>
          </p:txBody>
        </p:sp>
        <p:sp>
          <p:nvSpPr>
            <p:cNvPr id="646" name="Google Shape;646;p65"/>
            <p:cNvSpPr/>
            <p:nvPr/>
          </p:nvSpPr>
          <p:spPr>
            <a:xfrm>
              <a:off x="5029200" y="3108960"/>
              <a:ext cx="1371600" cy="2240280"/>
            </a:xfrm>
            <a:prstGeom prst="rect">
              <a:avLst/>
            </a:prstGeom>
            <a:noFill/>
            <a:ln cap="flat" cmpd="sng" w="12700">
              <a:solidFill>
                <a:schemeClr val="dk1"/>
              </a:solidFill>
              <a:prstDash val="solid"/>
              <a:miter lim="8000"/>
              <a:headEnd len="sm" w="sm" type="none"/>
              <a:tailEnd len="sm" w="sm" type="none"/>
            </a:ln>
            <a:effectLst>
              <a:outerShdw blurRad="63500" rotWithShape="0" algn="ctr" dir="2700000" dist="107763">
                <a:schemeClr val="lt2">
                  <a:alpha val="74901"/>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47" name="Google Shape;647;p65"/>
            <p:cNvSpPr/>
            <p:nvPr/>
          </p:nvSpPr>
          <p:spPr>
            <a:xfrm>
              <a:off x="6629400" y="3108960"/>
              <a:ext cx="1371600" cy="2240280"/>
            </a:xfrm>
            <a:prstGeom prst="rect">
              <a:avLst/>
            </a:prstGeom>
            <a:noFill/>
            <a:ln cap="flat" cmpd="sng" w="12700">
              <a:solidFill>
                <a:schemeClr val="dk1"/>
              </a:solidFill>
              <a:prstDash val="solid"/>
              <a:miter lim="8000"/>
              <a:headEnd len="sm" w="sm" type="none"/>
              <a:tailEnd len="sm" w="sm" type="none"/>
            </a:ln>
            <a:effectLst>
              <a:outerShdw blurRad="63500" rotWithShape="0" algn="ctr" dir="2700000" dist="107763">
                <a:schemeClr val="lt2">
                  <a:alpha val="74901"/>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48" name="Google Shape;648;p65"/>
            <p:cNvSpPr/>
            <p:nvPr/>
          </p:nvSpPr>
          <p:spPr>
            <a:xfrm>
              <a:off x="3200400" y="2641600"/>
              <a:ext cx="5029200" cy="469872"/>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3200">
                  <a:solidFill>
                    <a:schemeClr val="dk1"/>
                  </a:solidFill>
                  <a:latin typeface="Arial"/>
                  <a:ea typeface="Arial"/>
                  <a:cs typeface="Arial"/>
                  <a:sym typeface="Arial"/>
                </a:rPr>
                <a:t>Computer</a:t>
              </a:r>
              <a:endParaRPr/>
            </a:p>
          </p:txBody>
        </p:sp>
        <p:sp>
          <p:nvSpPr>
            <p:cNvPr id="649" name="Google Shape;649;p65"/>
            <p:cNvSpPr/>
            <p:nvPr/>
          </p:nvSpPr>
          <p:spPr>
            <a:xfrm>
              <a:off x="3575304" y="3657600"/>
              <a:ext cx="1079500" cy="596900"/>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blurRad="63500" rotWithShape="0" algn="ctr" dir="2700000" dist="107763">
                <a:schemeClr val="lt2">
                  <a:alpha val="74901"/>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50" name="Google Shape;650;p65"/>
            <p:cNvSpPr/>
            <p:nvPr/>
          </p:nvSpPr>
          <p:spPr>
            <a:xfrm>
              <a:off x="3575304" y="4572000"/>
              <a:ext cx="1079500" cy="596900"/>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blurRad="63500" rotWithShape="0" algn="ctr" dir="2700000" dist="107763">
                <a:schemeClr val="lt2">
                  <a:alpha val="74901"/>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Helvetica Neue"/>
                <a:ea typeface="Helvetica Neue"/>
                <a:cs typeface="Helvetica Neue"/>
                <a:sym typeface="Helvetica Neue"/>
              </a:endParaRPr>
            </a:p>
          </p:txBody>
        </p:sp>
        <p:sp>
          <p:nvSpPr>
            <p:cNvPr id="651" name="Google Shape;651;p65"/>
            <p:cNvSpPr/>
            <p:nvPr/>
          </p:nvSpPr>
          <p:spPr>
            <a:xfrm>
              <a:off x="3429000" y="3703320"/>
              <a:ext cx="1371600" cy="528637"/>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Control</a:t>
              </a:r>
              <a:endParaRPr/>
            </a:p>
            <a:p>
              <a:pPr indent="0" lvl="0" marL="0" marR="0" rtl="0" algn="ctr">
                <a:lnSpc>
                  <a:spcPct val="85000"/>
                </a:lnSpc>
                <a:spcBef>
                  <a:spcPts val="0"/>
                </a:spcBef>
                <a:spcAft>
                  <a:spcPts val="0"/>
                </a:spcAft>
                <a:buNone/>
              </a:pPr>
              <a:r>
                <a:rPr lang="en-US" sz="1800">
                  <a:solidFill>
                    <a:schemeClr val="dk1"/>
                  </a:solidFill>
                  <a:latin typeface="Arial"/>
                  <a:ea typeface="Arial"/>
                  <a:cs typeface="Arial"/>
                  <a:sym typeface="Arial"/>
                </a:rPr>
                <a:t>(“brain”)</a:t>
              </a:r>
              <a:endParaRPr b="1" sz="1800">
                <a:solidFill>
                  <a:schemeClr val="dk1"/>
                </a:solidFill>
                <a:latin typeface="Arial"/>
                <a:ea typeface="Arial"/>
                <a:cs typeface="Arial"/>
                <a:sym typeface="Arial"/>
              </a:endParaRPr>
            </a:p>
          </p:txBody>
        </p:sp>
        <p:sp>
          <p:nvSpPr>
            <p:cNvPr id="652" name="Google Shape;652;p65"/>
            <p:cNvSpPr/>
            <p:nvPr/>
          </p:nvSpPr>
          <p:spPr>
            <a:xfrm>
              <a:off x="3439886" y="4645152"/>
              <a:ext cx="1371600" cy="522194"/>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Datapath</a:t>
              </a:r>
              <a:endParaRPr b="1" sz="1800">
                <a:solidFill>
                  <a:schemeClr val="dk1"/>
                </a:solidFill>
                <a:latin typeface="Arial"/>
                <a:ea typeface="Arial"/>
                <a:cs typeface="Arial"/>
                <a:sym typeface="Arial"/>
              </a:endParaRPr>
            </a:p>
            <a:p>
              <a:pPr indent="0" lvl="0" marL="0" marR="0" rtl="0" algn="ctr">
                <a:lnSpc>
                  <a:spcPct val="85000"/>
                </a:lnSpc>
                <a:spcBef>
                  <a:spcPts val="0"/>
                </a:spcBef>
                <a:spcAft>
                  <a:spcPts val="0"/>
                </a:spcAft>
                <a:buNone/>
              </a:pPr>
              <a:r>
                <a:rPr lang="en-US" sz="1800">
                  <a:solidFill>
                    <a:srgbClr val="FF0000"/>
                  </a:solidFill>
                  <a:latin typeface="Arial"/>
                  <a:ea typeface="Arial"/>
                  <a:cs typeface="Arial"/>
                  <a:sym typeface="Arial"/>
                </a:rPr>
                <a:t>Registers</a:t>
              </a:r>
              <a:endParaRPr sz="1800">
                <a:solidFill>
                  <a:srgbClr val="FF0000"/>
                </a:solidFill>
                <a:latin typeface="Arial"/>
                <a:ea typeface="Arial"/>
                <a:cs typeface="Arial"/>
                <a:sym typeface="Arial"/>
              </a:endParaRPr>
            </a:p>
          </p:txBody>
        </p:sp>
        <p:sp>
          <p:nvSpPr>
            <p:cNvPr id="653" name="Google Shape;653;p65"/>
            <p:cNvSpPr/>
            <p:nvPr/>
          </p:nvSpPr>
          <p:spPr>
            <a:xfrm>
              <a:off x="5029200" y="3255264"/>
              <a:ext cx="1371600" cy="522194"/>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rgbClr val="FF0000"/>
                  </a:solidFill>
                  <a:latin typeface="Arial"/>
                  <a:ea typeface="Arial"/>
                  <a:cs typeface="Arial"/>
                  <a:sym typeface="Arial"/>
                </a:rPr>
                <a:t>Memory</a:t>
              </a:r>
              <a:endParaRPr/>
            </a:p>
            <a:p>
              <a:pPr indent="0" lvl="0" marL="0" marR="0" rtl="0" algn="ctr">
                <a:lnSpc>
                  <a:spcPct val="85000"/>
                </a:lnSpc>
                <a:spcBef>
                  <a:spcPts val="0"/>
                </a:spcBef>
                <a:spcAft>
                  <a:spcPts val="0"/>
                </a:spcAft>
                <a:buNone/>
              </a:pPr>
              <a:r>
                <a:t/>
              </a:r>
              <a:endParaRPr b="1" sz="1800">
                <a:solidFill>
                  <a:srgbClr val="FF0000"/>
                </a:solidFill>
                <a:latin typeface="Arial"/>
                <a:ea typeface="Arial"/>
                <a:cs typeface="Arial"/>
                <a:sym typeface="Arial"/>
              </a:endParaRPr>
            </a:p>
          </p:txBody>
        </p:sp>
        <p:sp>
          <p:nvSpPr>
            <p:cNvPr id="654" name="Google Shape;654;p65"/>
            <p:cNvSpPr/>
            <p:nvPr/>
          </p:nvSpPr>
          <p:spPr>
            <a:xfrm>
              <a:off x="6629400" y="3255264"/>
              <a:ext cx="1371600" cy="293688"/>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Devices</a:t>
              </a:r>
              <a:endParaRPr/>
            </a:p>
          </p:txBody>
        </p:sp>
        <p:sp>
          <p:nvSpPr>
            <p:cNvPr id="655" name="Google Shape;655;p65"/>
            <p:cNvSpPr/>
            <p:nvPr/>
          </p:nvSpPr>
          <p:spPr>
            <a:xfrm>
              <a:off x="6775704" y="3657600"/>
              <a:ext cx="1079500" cy="596900"/>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blurRad="63500" rotWithShape="0" algn="ctr" dir="2700000" dist="107763">
                <a:schemeClr val="lt2">
                  <a:alpha val="74901"/>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56" name="Google Shape;656;p65"/>
            <p:cNvSpPr/>
            <p:nvPr/>
          </p:nvSpPr>
          <p:spPr>
            <a:xfrm>
              <a:off x="6775704" y="4572000"/>
              <a:ext cx="1079500" cy="596900"/>
            </a:xfrm>
            <a:prstGeom prst="roundRect">
              <a:avLst>
                <a:gd fmla="val 12495" name="adj"/>
              </a:avLst>
            </a:prstGeom>
            <a:solidFill>
              <a:schemeClr val="lt1"/>
            </a:solidFill>
            <a:ln cap="flat" cmpd="sng" w="12700">
              <a:solidFill>
                <a:schemeClr val="dk1"/>
              </a:solidFill>
              <a:prstDash val="solid"/>
              <a:round/>
              <a:headEnd len="sm" w="sm" type="none"/>
              <a:tailEnd len="sm" w="sm" type="none"/>
            </a:ln>
            <a:effectLst>
              <a:outerShdw blurRad="63500" rotWithShape="0" algn="ctr" dir="2700000" dist="107763">
                <a:schemeClr val="lt2">
                  <a:alpha val="74901"/>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657" name="Google Shape;657;p65"/>
            <p:cNvSpPr/>
            <p:nvPr/>
          </p:nvSpPr>
          <p:spPr>
            <a:xfrm>
              <a:off x="6629400" y="3703320"/>
              <a:ext cx="1371600" cy="293688"/>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Input</a:t>
              </a:r>
              <a:endParaRPr/>
            </a:p>
          </p:txBody>
        </p:sp>
        <p:sp>
          <p:nvSpPr>
            <p:cNvPr id="658" name="Google Shape;658;p65"/>
            <p:cNvSpPr/>
            <p:nvPr/>
          </p:nvSpPr>
          <p:spPr>
            <a:xfrm>
              <a:off x="6629400" y="4645152"/>
              <a:ext cx="1371600" cy="293688"/>
            </a:xfrm>
            <a:prstGeom prst="rect">
              <a:avLst/>
            </a:prstGeom>
            <a:noFill/>
            <a:ln>
              <a:noFill/>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chemeClr val="dk1"/>
                  </a:solidFill>
                  <a:latin typeface="Arial"/>
                  <a:ea typeface="Arial"/>
                  <a:cs typeface="Arial"/>
                  <a:sym typeface="Arial"/>
                </a:rPr>
                <a:t>Output</a:t>
              </a:r>
              <a:endParaRPr/>
            </a:p>
          </p:txBody>
        </p:sp>
      </p:grpSp>
      <p:cxnSp>
        <p:nvCxnSpPr>
          <p:cNvPr id="659" name="Google Shape;659;p65"/>
          <p:cNvCxnSpPr/>
          <p:nvPr/>
        </p:nvCxnSpPr>
        <p:spPr>
          <a:xfrm flipH="1" rot="10800000">
            <a:off x="3620661" y="5508171"/>
            <a:ext cx="457200" cy="182880"/>
          </a:xfrm>
          <a:prstGeom prst="straightConnector1">
            <a:avLst/>
          </a:prstGeom>
          <a:noFill/>
          <a:ln cap="flat" cmpd="sng" w="25400">
            <a:solidFill>
              <a:schemeClr val="accent4"/>
            </a:solidFill>
            <a:prstDash val="solid"/>
            <a:round/>
            <a:headEnd len="sm" w="sm" type="none"/>
            <a:tailEnd len="med" w="med" type="stealth"/>
          </a:ln>
        </p:spPr>
      </p:cxnSp>
      <p:cxnSp>
        <p:nvCxnSpPr>
          <p:cNvPr id="660" name="Google Shape;660;p65"/>
          <p:cNvCxnSpPr/>
          <p:nvPr/>
        </p:nvCxnSpPr>
        <p:spPr>
          <a:xfrm rot="10800000">
            <a:off x="3592285" y="5823858"/>
            <a:ext cx="457200" cy="185056"/>
          </a:xfrm>
          <a:prstGeom prst="straightConnector1">
            <a:avLst/>
          </a:prstGeom>
          <a:noFill/>
          <a:ln cap="flat" cmpd="sng" w="25400">
            <a:solidFill>
              <a:schemeClr val="accent6"/>
            </a:solidFill>
            <a:prstDash val="solid"/>
            <a:round/>
            <a:headEnd len="sm" w="sm" type="none"/>
            <a:tailEnd len="med" w="med" type="stealth"/>
          </a:ln>
        </p:spPr>
      </p:cxnSp>
      <p:sp>
        <p:nvSpPr>
          <p:cNvPr id="661" name="Google Shape;661;p65"/>
          <p:cNvSpPr txBox="1"/>
          <p:nvPr/>
        </p:nvSpPr>
        <p:spPr>
          <a:xfrm>
            <a:off x="4023360" y="5323114"/>
            <a:ext cx="109945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accent4"/>
                </a:solidFill>
                <a:latin typeface="Calibri"/>
                <a:ea typeface="Calibri"/>
                <a:cs typeface="Calibri"/>
                <a:sym typeface="Calibri"/>
              </a:rPr>
              <a:t>Store (to)</a:t>
            </a:r>
            <a:endParaRPr b="1" sz="1800">
              <a:solidFill>
                <a:schemeClr val="accent4"/>
              </a:solidFill>
              <a:latin typeface="Calibri"/>
              <a:ea typeface="Calibri"/>
              <a:cs typeface="Calibri"/>
              <a:sym typeface="Calibri"/>
            </a:endParaRPr>
          </a:p>
        </p:txBody>
      </p:sp>
      <p:sp>
        <p:nvSpPr>
          <p:cNvPr id="662" name="Google Shape;662;p65"/>
          <p:cNvSpPr txBox="1"/>
          <p:nvPr/>
        </p:nvSpPr>
        <p:spPr>
          <a:xfrm>
            <a:off x="4023360" y="5806440"/>
            <a:ext cx="131717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accent6"/>
                </a:solidFill>
                <a:latin typeface="Calibri"/>
                <a:ea typeface="Calibri"/>
                <a:cs typeface="Calibri"/>
                <a:sym typeface="Calibri"/>
              </a:rPr>
              <a:t>Load (from)</a:t>
            </a:r>
            <a:endParaRPr b="1" sz="1800">
              <a:solidFill>
                <a:schemeClr val="accent6"/>
              </a:solidFill>
              <a:latin typeface="Calibri"/>
              <a:ea typeface="Calibri"/>
              <a:cs typeface="Calibri"/>
              <a:sym typeface="Calibri"/>
            </a:endParaRPr>
          </a:p>
        </p:txBody>
      </p:sp>
      <p:sp>
        <p:nvSpPr>
          <p:cNvPr id="663" name="Google Shape;663;p6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664" name="Google Shape;664;p6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Data Transfer</a:t>
            </a:r>
            <a:endParaRPr b="0" i="0" sz="4400" u="none" cap="none" strike="noStrike">
              <a:solidFill>
                <a:schemeClr val="accent1"/>
              </a:solidFill>
              <a:latin typeface="Calibri"/>
              <a:ea typeface="Calibri"/>
              <a:cs typeface="Calibri"/>
              <a:sym typeface="Calibri"/>
            </a:endParaRPr>
          </a:p>
        </p:txBody>
      </p:sp>
      <p:sp>
        <p:nvSpPr>
          <p:cNvPr id="670" name="Google Shape;670;p66"/>
          <p:cNvSpPr txBox="1"/>
          <p:nvPr>
            <p:ph idx="1" type="body"/>
          </p:nvPr>
        </p:nvSpPr>
        <p:spPr>
          <a:xfrm>
            <a:off x="457200" y="1600200"/>
            <a:ext cx="8229600" cy="483325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C variables map onto registers;</a:t>
            </a:r>
            <a:br>
              <a:rPr b="0" i="0" lang="en-US" sz="3200" u="none" cap="none" strike="noStrike">
                <a:solidFill>
                  <a:schemeClr val="dk1"/>
                </a:solidFill>
                <a:latin typeface="Calibri"/>
                <a:ea typeface="Calibri"/>
                <a:cs typeface="Calibri"/>
                <a:sym typeface="Calibri"/>
              </a:rPr>
            </a:br>
            <a:r>
              <a:rPr b="0" i="0" lang="en-US" sz="3200" u="none" cap="none" strike="noStrike">
                <a:solidFill>
                  <a:schemeClr val="dk1"/>
                </a:solidFill>
                <a:latin typeface="Calibri"/>
                <a:ea typeface="Calibri"/>
                <a:cs typeface="Calibri"/>
                <a:sym typeface="Calibri"/>
              </a:rPr>
              <a:t>What about large data structures like arrays?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Don’t forget </a:t>
            </a:r>
            <a:r>
              <a:rPr b="0" i="1" lang="en-US" sz="2800" u="none" cap="none" strike="noStrike">
                <a:solidFill>
                  <a:schemeClr val="dk1"/>
                </a:solidFill>
                <a:latin typeface="Calibri"/>
                <a:ea typeface="Calibri"/>
                <a:cs typeface="Calibri"/>
                <a:sym typeface="Calibri"/>
              </a:rPr>
              <a:t>memory</a:t>
            </a:r>
            <a:r>
              <a:rPr b="0" i="0" lang="en-US" sz="2800" u="none" cap="none" strike="noStrike">
                <a:solidFill>
                  <a:schemeClr val="dk1"/>
                </a:solidFill>
                <a:latin typeface="Calibri"/>
                <a:ea typeface="Calibri"/>
                <a:cs typeface="Calibri"/>
                <a:sym typeface="Calibri"/>
              </a:rPr>
              <a:t>, our one-dimensional array indexed by addresses starting at 0</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MIPS instructions only operate on registers!</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Specialized </a:t>
            </a:r>
            <a:r>
              <a:rPr b="0" i="0" lang="en-US" sz="3200" u="none" cap="none" strike="noStrike">
                <a:solidFill>
                  <a:srgbClr val="FF0000"/>
                </a:solidFill>
                <a:latin typeface="Calibri"/>
                <a:ea typeface="Calibri"/>
                <a:cs typeface="Calibri"/>
                <a:sym typeface="Calibri"/>
              </a:rPr>
              <a:t>data transfer instructions</a:t>
            </a:r>
            <a:r>
              <a:rPr b="0" i="0" lang="en-US" sz="3200" u="none" cap="none" strike="noStrike">
                <a:solidFill>
                  <a:schemeClr val="dk1"/>
                </a:solidFill>
                <a:latin typeface="Calibri"/>
                <a:ea typeface="Calibri"/>
                <a:cs typeface="Calibri"/>
                <a:sym typeface="Calibri"/>
              </a:rPr>
              <a:t> move data between registers and memory</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Store:  register TO memory</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Load:  register FROM memory</a:t>
            </a:r>
            <a:endParaRPr/>
          </a:p>
        </p:txBody>
      </p:sp>
      <p:sp>
        <p:nvSpPr>
          <p:cNvPr id="671" name="Google Shape;671;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672" name="Google Shape;672;p6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673" name="Google Shape;673;p6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Data Transfer</a:t>
            </a:r>
            <a:endParaRPr b="0" i="0" sz="4400" u="none" cap="none" strike="noStrike">
              <a:solidFill>
                <a:schemeClr val="accent1"/>
              </a:solidFill>
              <a:latin typeface="Calibri"/>
              <a:ea typeface="Calibri"/>
              <a:cs typeface="Calibri"/>
              <a:sym typeface="Calibri"/>
            </a:endParaRPr>
          </a:p>
        </p:txBody>
      </p:sp>
      <p:sp>
        <p:nvSpPr>
          <p:cNvPr id="679" name="Google Shape;679;p67"/>
          <p:cNvSpPr txBox="1"/>
          <p:nvPr>
            <p:ph idx="1" type="body"/>
          </p:nvPr>
        </p:nvSpPr>
        <p:spPr>
          <a:xfrm>
            <a:off x="457200" y="1143000"/>
            <a:ext cx="8229600" cy="4920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Instruction syntax for data transfer:</a:t>
            </a:r>
            <a:endParaRPr/>
          </a:p>
          <a:p>
            <a:pPr indent="-342900" lvl="0" marL="342900" marR="0" rtl="0" algn="l">
              <a:lnSpc>
                <a:spcPct val="90000"/>
              </a:lnSpc>
              <a:spcBef>
                <a:spcPts val="1200"/>
              </a:spcBef>
              <a:spcAft>
                <a:spcPts val="0"/>
              </a:spcAft>
              <a:buClr>
                <a:srgbClr val="FF0000"/>
              </a:buClr>
              <a:buFont typeface="Arial"/>
              <a:buNone/>
            </a:pPr>
            <a:r>
              <a:rPr b="0" i="0" lang="en-US" sz="3200" u="none" cap="none" strike="noStrike">
                <a:solidFill>
                  <a:srgbClr val="FF0000"/>
                </a:solidFill>
                <a:latin typeface="Courier New"/>
                <a:ea typeface="Courier New"/>
                <a:cs typeface="Courier New"/>
                <a:sym typeface="Courier New"/>
              </a:rPr>
              <a:t>		memop reg, off(bAddr)</a:t>
            </a:r>
            <a:endParaRPr b="0" i="0" sz="3200" u="none" cap="none" strike="noStrike">
              <a:solidFill>
                <a:schemeClr val="dk1"/>
              </a:solidFill>
              <a:latin typeface="Calibri"/>
              <a:ea typeface="Calibri"/>
              <a:cs typeface="Calibri"/>
              <a:sym typeface="Calibri"/>
            </a:endParaRPr>
          </a:p>
          <a:p>
            <a:pPr indent="-285750" lvl="1" marL="742950" marR="0" rtl="0" algn="l">
              <a:lnSpc>
                <a:spcPct val="90000"/>
              </a:lnSpc>
              <a:spcBef>
                <a:spcPts val="1200"/>
              </a:spcBef>
              <a:spcAft>
                <a:spcPts val="0"/>
              </a:spcAft>
              <a:buClr>
                <a:schemeClr val="dk1"/>
              </a:buClr>
              <a:buSzPts val="2400"/>
              <a:buFont typeface="Arial"/>
              <a:buChar char="–"/>
            </a:pPr>
            <a:r>
              <a:rPr b="0" i="0" lang="en-US" sz="2400" u="none" cap="none" strike="noStrike">
                <a:solidFill>
                  <a:schemeClr val="dk1"/>
                </a:solidFill>
                <a:latin typeface="Courier New"/>
                <a:ea typeface="Courier New"/>
                <a:cs typeface="Courier New"/>
                <a:sym typeface="Courier New"/>
              </a:rPr>
              <a:t>memop</a:t>
            </a:r>
            <a:r>
              <a:rPr b="0" i="0" lang="en-US" sz="2400" u="none" cap="none" strike="noStrike">
                <a:solidFill>
                  <a:schemeClr val="dk1"/>
                </a:solidFill>
                <a:latin typeface="Calibri"/>
                <a:ea typeface="Calibri"/>
                <a:cs typeface="Calibri"/>
                <a:sym typeface="Calibri"/>
              </a:rPr>
              <a:t> = operation name (“operator”)</a:t>
            </a:r>
            <a:endParaRPr/>
          </a:p>
          <a:p>
            <a:pPr indent="-285750" lvl="1" marL="742950" marR="0" rtl="0" algn="l">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Courier New"/>
                <a:ea typeface="Courier New"/>
                <a:cs typeface="Courier New"/>
                <a:sym typeface="Courier New"/>
              </a:rPr>
              <a:t>reg</a:t>
            </a:r>
            <a:r>
              <a:rPr b="0" i="0" lang="en-US" sz="2400" u="none" cap="none" strike="noStrike">
                <a:solidFill>
                  <a:schemeClr val="dk1"/>
                </a:solidFill>
                <a:latin typeface="Calibri"/>
                <a:ea typeface="Calibri"/>
                <a:cs typeface="Calibri"/>
                <a:sym typeface="Calibri"/>
              </a:rPr>
              <a:t> = register for operation source or destination</a:t>
            </a:r>
            <a:endParaRPr/>
          </a:p>
          <a:p>
            <a:pPr indent="-285750" lvl="1" marL="742950" marR="0" rtl="0" algn="l">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Courier New"/>
                <a:ea typeface="Courier New"/>
                <a:cs typeface="Courier New"/>
                <a:sym typeface="Courier New"/>
              </a:rPr>
              <a:t>bAddr</a:t>
            </a:r>
            <a:r>
              <a:rPr b="0" i="0" lang="en-US" sz="2400" u="none" cap="none" strike="noStrike">
                <a:solidFill>
                  <a:schemeClr val="dk1"/>
                </a:solidFill>
                <a:latin typeface="Calibri"/>
                <a:ea typeface="Calibri"/>
                <a:cs typeface="Calibri"/>
                <a:sym typeface="Calibri"/>
              </a:rPr>
              <a:t> = register with pointer to memory (“base address”)</a:t>
            </a:r>
            <a:endParaRPr/>
          </a:p>
          <a:p>
            <a:pPr indent="-285750" lvl="1" marL="742950" marR="0" rtl="0" algn="l">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Courier New"/>
                <a:ea typeface="Courier New"/>
                <a:cs typeface="Courier New"/>
                <a:sym typeface="Courier New"/>
              </a:rPr>
              <a:t>off</a:t>
            </a:r>
            <a:r>
              <a:rPr b="0" i="0" lang="en-US" sz="2400" u="none" cap="none" strike="noStrike">
                <a:solidFill>
                  <a:schemeClr val="dk1"/>
                </a:solidFill>
                <a:latin typeface="Calibri"/>
                <a:ea typeface="Calibri"/>
                <a:cs typeface="Calibri"/>
                <a:sym typeface="Calibri"/>
              </a:rPr>
              <a:t> = address offset (immediate) in bytes (“offset”)</a:t>
            </a:r>
            <a:endParaRPr/>
          </a:p>
          <a:p>
            <a:pPr indent="-342900" lvl="0" marL="342900" marR="0" rtl="0" algn="l">
              <a:lnSpc>
                <a:spcPct val="90000"/>
              </a:lnSpc>
              <a:spcBef>
                <a:spcPts val="120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Accesses memory at address </a:t>
            </a:r>
            <a:r>
              <a:rPr b="0" i="0" lang="en-US" sz="3000" u="none" cap="none" strike="noStrike">
                <a:solidFill>
                  <a:srgbClr val="FF0000"/>
                </a:solidFill>
                <a:latin typeface="Courier New"/>
                <a:ea typeface="Courier New"/>
                <a:cs typeface="Courier New"/>
                <a:sym typeface="Courier New"/>
              </a:rPr>
              <a:t>bAddr+off</a:t>
            </a:r>
            <a:endParaRPr b="0" i="0" sz="3000" u="none" cap="none" strike="noStrike">
              <a:solidFill>
                <a:srgbClr val="FF0000"/>
              </a:solidFill>
              <a:latin typeface="Courier New"/>
              <a:ea typeface="Courier New"/>
              <a:cs typeface="Courier New"/>
              <a:sym typeface="Courier New"/>
            </a:endParaRPr>
          </a:p>
          <a:p>
            <a:pPr indent="-342900" lvl="0" marL="342900" marR="0" rtl="0" algn="l">
              <a:lnSpc>
                <a:spcPct val="90000"/>
              </a:lnSpc>
              <a:spcBef>
                <a:spcPts val="1200"/>
              </a:spcBef>
              <a:spcAft>
                <a:spcPts val="0"/>
              </a:spcAft>
              <a:buClr>
                <a:schemeClr val="dk1"/>
              </a:buClr>
              <a:buSzPts val="3000"/>
              <a:buFont typeface="Arial"/>
              <a:buChar char="•"/>
            </a:pPr>
            <a:r>
              <a:rPr b="1" i="0" lang="en-US" sz="3000" u="none" cap="none" strike="noStrike">
                <a:solidFill>
                  <a:schemeClr val="dk1"/>
                </a:solidFill>
                <a:latin typeface="Calibri"/>
                <a:ea typeface="Calibri"/>
                <a:cs typeface="Calibri"/>
                <a:sym typeface="Calibri"/>
              </a:rPr>
              <a:t>Reminder:</a:t>
            </a:r>
            <a:r>
              <a:rPr b="0" i="0" lang="en-US" sz="3000" u="none" cap="none" strike="noStrike">
                <a:solidFill>
                  <a:schemeClr val="dk1"/>
                </a:solidFill>
                <a:latin typeface="Calibri"/>
                <a:ea typeface="Calibri"/>
                <a:cs typeface="Calibri"/>
                <a:sym typeface="Calibri"/>
              </a:rPr>
              <a:t>  A register holds a word of raw data (no type) – make sure to use a register (and offset) that point to a valid memory address  </a:t>
            </a:r>
            <a:endParaRPr/>
          </a:p>
          <a:p>
            <a:pPr indent="-107950" lvl="1" marL="742950" marR="0" rtl="0" algn="l">
              <a:lnSpc>
                <a:spcPct val="90000"/>
              </a:lnSpc>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139700" lvl="0" marL="342900" marR="0" rtl="0" algn="l">
              <a:lnSpc>
                <a:spcPct val="9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680" name="Google Shape;680;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681" name="Google Shape;681;p6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682" name="Google Shape;682;p6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Review of Last Lecture</a:t>
            </a:r>
            <a:endParaRPr b="0" i="0" sz="4400" u="none" cap="none" strike="noStrike">
              <a:solidFill>
                <a:schemeClr val="accent1"/>
              </a:solidFill>
              <a:latin typeface="Calibri"/>
              <a:ea typeface="Calibri"/>
              <a:cs typeface="Calibri"/>
              <a:sym typeface="Calibri"/>
            </a:endParaRPr>
          </a:p>
        </p:txBody>
      </p:sp>
      <p:sp>
        <p:nvSpPr>
          <p:cNvPr id="220" name="Google Shape;220;p32"/>
          <p:cNvSpPr txBox="1"/>
          <p:nvPr>
            <p:ph idx="1" type="body"/>
          </p:nvPr>
        </p:nvSpPr>
        <p:spPr>
          <a:xfrm>
            <a:off x="457200" y="1600200"/>
            <a:ext cx="8229600" cy="4800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C Memory Layout</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Local variables disappear because Stack changes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Global variables don’t disappear because they are in Static Data</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Dynamic memory available using </a:t>
            </a:r>
            <a:r>
              <a:rPr b="0" i="0" lang="en-US" sz="2600" u="none" cap="none" strike="noStrike">
                <a:solidFill>
                  <a:schemeClr val="dk1"/>
                </a:solidFill>
                <a:latin typeface="Courier New"/>
                <a:ea typeface="Courier New"/>
                <a:cs typeface="Courier New"/>
                <a:sym typeface="Courier New"/>
              </a:rPr>
              <a:t>malloc</a:t>
            </a:r>
            <a:r>
              <a:rPr b="0" i="0" lang="en-US" sz="2800" u="none" cap="none" strike="noStrike">
                <a:solidFill>
                  <a:schemeClr val="dk1"/>
                </a:solidFill>
                <a:latin typeface="Calibri"/>
                <a:ea typeface="Calibri"/>
                <a:cs typeface="Calibri"/>
                <a:sym typeface="Calibri"/>
              </a:rPr>
              <a:t> and </a:t>
            </a:r>
            <a:r>
              <a:rPr b="0" i="0" lang="en-US" sz="2600" u="none" cap="none" strike="noStrike">
                <a:solidFill>
                  <a:schemeClr val="dk1"/>
                </a:solidFill>
                <a:latin typeface="Courier New"/>
                <a:ea typeface="Courier New"/>
                <a:cs typeface="Courier New"/>
                <a:sym typeface="Courier New"/>
              </a:rPr>
              <a:t>free</a:t>
            </a:r>
            <a:r>
              <a:rPr b="0" i="0" lang="en-US" sz="2800" u="none" cap="none" strike="noStrike">
                <a:solidFill>
                  <a:schemeClr val="dk1"/>
                </a:solidFill>
                <a:latin typeface="Calibri"/>
                <a:ea typeface="Calibri"/>
                <a:cs typeface="Calibri"/>
                <a:sym typeface="Calibri"/>
              </a:rPr>
              <a:t>, but must be </a:t>
            </a:r>
            <a:r>
              <a:rPr b="0" i="0" lang="en-US" sz="2800" u="none" cap="none" strike="noStrike">
                <a:solidFill>
                  <a:srgbClr val="FF0000"/>
                </a:solidFill>
                <a:latin typeface="Calibri"/>
                <a:ea typeface="Calibri"/>
                <a:cs typeface="Calibri"/>
                <a:sym typeface="Calibri"/>
              </a:rPr>
              <a:t>used VERY CAREFULLY</a:t>
            </a:r>
            <a:endParaRPr b="0" i="0" sz="3200" u="none" cap="none" strike="noStrike">
              <a:solidFill>
                <a:schemeClr val="dk1"/>
              </a:solidFill>
              <a:latin typeface="Calibri"/>
              <a:ea typeface="Calibri"/>
              <a:cs typeface="Calibri"/>
              <a:sym typeface="Calibri"/>
            </a:endParaRPr>
          </a:p>
        </p:txBody>
      </p:sp>
      <p:sp>
        <p:nvSpPr>
          <p:cNvPr id="221" name="Google Shape;221;p3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222" name="Google Shape;222;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
        <p:nvSpPr>
          <p:cNvPr id="223" name="Google Shape;223;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Memory is Byte-Addressed</a:t>
            </a:r>
            <a:endParaRPr b="0" i="0" sz="4400" u="none" cap="none" strike="noStrike">
              <a:solidFill>
                <a:schemeClr val="accent1"/>
              </a:solidFill>
              <a:latin typeface="Calibri"/>
              <a:ea typeface="Calibri"/>
              <a:cs typeface="Calibri"/>
              <a:sym typeface="Calibri"/>
            </a:endParaRPr>
          </a:p>
        </p:txBody>
      </p:sp>
      <p:sp>
        <p:nvSpPr>
          <p:cNvPr id="688" name="Google Shape;688;p68"/>
          <p:cNvSpPr txBox="1"/>
          <p:nvPr>
            <p:ph idx="1" type="body"/>
          </p:nvPr>
        </p:nvSpPr>
        <p:spPr>
          <a:xfrm>
            <a:off x="482600" y="1346199"/>
            <a:ext cx="8229600" cy="518523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What was the smallest data type we saw in C?</a:t>
            </a:r>
            <a:endParaRP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A char, which was a </a:t>
            </a:r>
            <a:r>
              <a:rPr b="0" i="1" lang="en-US" sz="2590" u="none" cap="none" strike="noStrike">
                <a:solidFill>
                  <a:schemeClr val="dk1"/>
                </a:solidFill>
                <a:latin typeface="Calibri"/>
                <a:ea typeface="Calibri"/>
                <a:cs typeface="Calibri"/>
                <a:sym typeface="Calibri"/>
              </a:rPr>
              <a:t>byte</a:t>
            </a:r>
            <a:r>
              <a:rPr b="0" i="0" lang="en-US" sz="2590" u="none" cap="none" strike="noStrike">
                <a:solidFill>
                  <a:schemeClr val="dk1"/>
                </a:solidFill>
                <a:latin typeface="Calibri"/>
                <a:ea typeface="Calibri"/>
                <a:cs typeface="Calibri"/>
                <a:sym typeface="Calibri"/>
              </a:rPr>
              <a:t> (8 bits)</a:t>
            </a:r>
            <a:endParaRP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Everything in multiples of 8 bits </a:t>
            </a:r>
            <a:br>
              <a:rPr b="0" i="0" lang="en-US" sz="2590" u="none" cap="none" strike="noStrike">
                <a:solidFill>
                  <a:schemeClr val="dk1"/>
                </a:solidFill>
                <a:latin typeface="Calibri"/>
                <a:ea typeface="Calibri"/>
                <a:cs typeface="Calibri"/>
                <a:sym typeface="Calibri"/>
              </a:rPr>
            </a:br>
            <a:r>
              <a:rPr b="0" i="0" lang="en-US" sz="2590" u="none" cap="none" strike="noStrike">
                <a:solidFill>
                  <a:schemeClr val="dk1"/>
                </a:solidFill>
                <a:latin typeface="Calibri"/>
                <a:ea typeface="Calibri"/>
                <a:cs typeface="Calibri"/>
                <a:sym typeface="Calibri"/>
              </a:rPr>
              <a:t>(e.g. 1 word = 4 bytes)</a:t>
            </a:r>
            <a:endParaRPr/>
          </a:p>
          <a:p>
            <a:pPr indent="-342900" lvl="0" marL="342900" marR="0" rtl="0" algn="l">
              <a:lnSpc>
                <a:spcPct val="90000"/>
              </a:lnSpc>
              <a:spcBef>
                <a:spcPts val="592"/>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Memory addresses are indexed</a:t>
            </a:r>
            <a:br>
              <a:rPr b="0" i="0" lang="en-US" sz="2960" u="none" cap="none" strike="noStrike">
                <a:solidFill>
                  <a:schemeClr val="dk1"/>
                </a:solidFill>
                <a:latin typeface="Calibri"/>
                <a:ea typeface="Calibri"/>
                <a:cs typeface="Calibri"/>
                <a:sym typeface="Calibri"/>
              </a:rPr>
            </a:br>
            <a:r>
              <a:rPr b="0" i="0" lang="en-US" sz="2960" u="none" cap="none" strike="noStrike">
                <a:solidFill>
                  <a:schemeClr val="dk1"/>
                </a:solidFill>
                <a:latin typeface="Calibri"/>
                <a:ea typeface="Calibri"/>
                <a:cs typeface="Calibri"/>
                <a:sym typeface="Calibri"/>
              </a:rPr>
              <a:t>by </a:t>
            </a:r>
            <a:r>
              <a:rPr b="0" i="1" lang="en-US" sz="2960" u="none" cap="none" strike="noStrike">
                <a:solidFill>
                  <a:schemeClr val="dk1"/>
                </a:solidFill>
                <a:latin typeface="Calibri"/>
                <a:ea typeface="Calibri"/>
                <a:cs typeface="Calibri"/>
                <a:sym typeface="Calibri"/>
              </a:rPr>
              <a:t>bytes</a:t>
            </a:r>
            <a:r>
              <a:rPr b="0" i="0" lang="en-US" sz="2960" u="none" cap="none" strike="noStrike">
                <a:solidFill>
                  <a:schemeClr val="dk1"/>
                </a:solidFill>
                <a:latin typeface="Calibri"/>
                <a:ea typeface="Calibri"/>
                <a:cs typeface="Calibri"/>
                <a:sym typeface="Calibri"/>
              </a:rPr>
              <a:t>, not words</a:t>
            </a:r>
            <a:endParaRPr/>
          </a:p>
          <a:p>
            <a:pPr indent="-342900" lvl="0" marL="342900" marR="0" rtl="0" algn="l">
              <a:lnSpc>
                <a:spcPct val="90000"/>
              </a:lnSpc>
              <a:spcBef>
                <a:spcPts val="592"/>
              </a:spcBef>
              <a:spcAft>
                <a:spcPts val="0"/>
              </a:spcAft>
              <a:buClr>
                <a:srgbClr val="FF0000"/>
              </a:buClr>
              <a:buSzPts val="2960"/>
              <a:buFont typeface="Arial"/>
              <a:buChar char="•"/>
            </a:pPr>
            <a:r>
              <a:rPr b="0" i="0" lang="en-US" sz="2960" u="none" cap="none" strike="noStrike">
                <a:solidFill>
                  <a:srgbClr val="FF0000"/>
                </a:solidFill>
                <a:latin typeface="Calibri"/>
                <a:ea typeface="Calibri"/>
                <a:cs typeface="Calibri"/>
                <a:sym typeface="Calibri"/>
              </a:rPr>
              <a:t>Word addresses are 4 bytes apart </a:t>
            </a:r>
            <a:endParaRP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Word addr is same as left-most byte</a:t>
            </a:r>
            <a:endParaRP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Addrs must be multiples of 4 to be “word-aligned”</a:t>
            </a:r>
            <a:endParaRPr/>
          </a:p>
          <a:p>
            <a:pPr indent="-342900" lvl="0" marL="342900" marR="0" rtl="0" algn="l">
              <a:lnSpc>
                <a:spcPct val="90000"/>
              </a:lnSpc>
              <a:spcBef>
                <a:spcPts val="592"/>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Pointer arithmetic not done for you in assembly</a:t>
            </a:r>
            <a:endParaRP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Must take data size into account yourself</a:t>
            </a:r>
            <a:endParaRPr/>
          </a:p>
        </p:txBody>
      </p:sp>
      <p:sp>
        <p:nvSpPr>
          <p:cNvPr id="689" name="Google Shape;689;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690" name="Google Shape;690;p68"/>
          <p:cNvGrpSpPr/>
          <p:nvPr/>
        </p:nvGrpSpPr>
        <p:grpSpPr>
          <a:xfrm>
            <a:off x="5944913" y="1697498"/>
            <a:ext cx="2961543" cy="3168976"/>
            <a:chOff x="6010229" y="1915218"/>
            <a:chExt cx="2961543" cy="3168976"/>
          </a:xfrm>
        </p:grpSpPr>
        <p:grpSp>
          <p:nvGrpSpPr>
            <p:cNvPr id="691" name="Google Shape;691;p68"/>
            <p:cNvGrpSpPr/>
            <p:nvPr/>
          </p:nvGrpSpPr>
          <p:grpSpPr>
            <a:xfrm>
              <a:off x="6590522" y="2988694"/>
              <a:ext cx="2381250" cy="2095500"/>
              <a:chOff x="6597650" y="3848100"/>
              <a:chExt cx="596900" cy="2095500"/>
            </a:xfrm>
          </p:grpSpPr>
          <p:sp>
            <p:nvSpPr>
              <p:cNvPr id="692" name="Google Shape;692;p68"/>
              <p:cNvSpPr/>
              <p:nvPr/>
            </p:nvSpPr>
            <p:spPr>
              <a:xfrm>
                <a:off x="6597650" y="55245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word 0</a:t>
                </a:r>
                <a:endParaRPr sz="2800">
                  <a:solidFill>
                    <a:schemeClr val="dk1"/>
                  </a:solidFill>
                  <a:latin typeface="Calibri"/>
                  <a:ea typeface="Calibri"/>
                  <a:cs typeface="Calibri"/>
                  <a:sym typeface="Calibri"/>
                </a:endParaRPr>
              </a:p>
            </p:txBody>
          </p:sp>
          <p:sp>
            <p:nvSpPr>
              <p:cNvPr id="693" name="Google Shape;693;p68"/>
              <p:cNvSpPr/>
              <p:nvPr/>
            </p:nvSpPr>
            <p:spPr>
              <a:xfrm>
                <a:off x="6597650" y="51054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word 1</a:t>
                </a:r>
                <a:endParaRPr sz="2800">
                  <a:solidFill>
                    <a:schemeClr val="dk1"/>
                  </a:solidFill>
                  <a:latin typeface="Calibri"/>
                  <a:ea typeface="Calibri"/>
                  <a:cs typeface="Calibri"/>
                  <a:sym typeface="Calibri"/>
                </a:endParaRPr>
              </a:p>
            </p:txBody>
          </p:sp>
          <p:sp>
            <p:nvSpPr>
              <p:cNvPr id="694" name="Google Shape;694;p68"/>
              <p:cNvSpPr/>
              <p:nvPr/>
            </p:nvSpPr>
            <p:spPr>
              <a:xfrm>
                <a:off x="6597650" y="46863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word 2</a:t>
                </a:r>
                <a:endParaRPr sz="2800">
                  <a:solidFill>
                    <a:schemeClr val="dk1"/>
                  </a:solidFill>
                  <a:latin typeface="Calibri"/>
                  <a:ea typeface="Calibri"/>
                  <a:cs typeface="Calibri"/>
                  <a:sym typeface="Calibri"/>
                </a:endParaRPr>
              </a:p>
            </p:txBody>
          </p:sp>
          <p:sp>
            <p:nvSpPr>
              <p:cNvPr id="695" name="Google Shape;695;p68"/>
              <p:cNvSpPr/>
              <p:nvPr/>
            </p:nvSpPr>
            <p:spPr>
              <a:xfrm>
                <a:off x="6597650" y="42672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word 3</a:t>
                </a:r>
                <a:endParaRPr sz="2800">
                  <a:solidFill>
                    <a:schemeClr val="dk1"/>
                  </a:solidFill>
                  <a:latin typeface="Calibri"/>
                  <a:ea typeface="Calibri"/>
                  <a:cs typeface="Calibri"/>
                  <a:sym typeface="Calibri"/>
                </a:endParaRPr>
              </a:p>
            </p:txBody>
          </p:sp>
          <p:sp>
            <p:nvSpPr>
              <p:cNvPr id="696" name="Google Shape;696;p68"/>
              <p:cNvSpPr/>
              <p:nvPr/>
            </p:nvSpPr>
            <p:spPr>
              <a:xfrm>
                <a:off x="6597650" y="38481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grpSp>
        <p:sp>
          <p:nvSpPr>
            <p:cNvPr id="697" name="Google Shape;697;p68"/>
            <p:cNvSpPr txBox="1"/>
            <p:nvPr/>
          </p:nvSpPr>
          <p:spPr>
            <a:xfrm>
              <a:off x="6010229" y="1915218"/>
              <a:ext cx="296154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accent1"/>
                  </a:solidFill>
                  <a:latin typeface="Calibri"/>
                  <a:ea typeface="Calibri"/>
                  <a:cs typeface="Calibri"/>
                  <a:sym typeface="Calibri"/>
                </a:rPr>
                <a:t>Assume here addr of lowest byte in word is addr of word</a:t>
              </a:r>
              <a:endParaRPr sz="1800">
                <a:solidFill>
                  <a:schemeClr val="accent1"/>
                </a:solidFill>
                <a:latin typeface="Calibri"/>
                <a:ea typeface="Calibri"/>
                <a:cs typeface="Calibri"/>
                <a:sym typeface="Calibri"/>
              </a:endParaRPr>
            </a:p>
          </p:txBody>
        </p:sp>
        <p:cxnSp>
          <p:nvCxnSpPr>
            <p:cNvPr id="698" name="Google Shape;698;p68"/>
            <p:cNvCxnSpPr/>
            <p:nvPr/>
          </p:nvCxnSpPr>
          <p:spPr>
            <a:xfrm rot="5400000">
              <a:off x="6736571" y="2728344"/>
              <a:ext cx="304800" cy="1588"/>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grpSp>
      <p:grpSp>
        <p:nvGrpSpPr>
          <p:cNvPr id="699" name="Google Shape;699;p68"/>
          <p:cNvGrpSpPr/>
          <p:nvPr/>
        </p:nvGrpSpPr>
        <p:grpSpPr>
          <a:xfrm>
            <a:off x="6528816" y="2752344"/>
            <a:ext cx="2374900" cy="2095500"/>
            <a:chOff x="6597650" y="3848100"/>
            <a:chExt cx="2374900" cy="2095500"/>
          </a:xfrm>
        </p:grpSpPr>
        <p:grpSp>
          <p:nvGrpSpPr>
            <p:cNvPr id="700" name="Google Shape;700;p68"/>
            <p:cNvGrpSpPr/>
            <p:nvPr/>
          </p:nvGrpSpPr>
          <p:grpSpPr>
            <a:xfrm>
              <a:off x="6597650" y="3848100"/>
              <a:ext cx="596900" cy="2095500"/>
              <a:chOff x="6597650" y="3848100"/>
              <a:chExt cx="596900" cy="2095500"/>
            </a:xfrm>
          </p:grpSpPr>
          <p:sp>
            <p:nvSpPr>
              <p:cNvPr id="701" name="Google Shape;701;p68"/>
              <p:cNvSpPr/>
              <p:nvPr/>
            </p:nvSpPr>
            <p:spPr>
              <a:xfrm>
                <a:off x="6597650" y="55245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u="sng">
                    <a:solidFill>
                      <a:srgbClr val="FF6600"/>
                    </a:solidFill>
                    <a:latin typeface="Calibri"/>
                    <a:ea typeface="Calibri"/>
                    <a:cs typeface="Calibri"/>
                    <a:sym typeface="Calibri"/>
                  </a:rPr>
                  <a:t>0</a:t>
                </a:r>
                <a:endParaRPr sz="2800" u="sng">
                  <a:solidFill>
                    <a:srgbClr val="FF6600"/>
                  </a:solidFill>
                  <a:latin typeface="Calibri"/>
                  <a:ea typeface="Calibri"/>
                  <a:cs typeface="Calibri"/>
                  <a:sym typeface="Calibri"/>
                </a:endParaRPr>
              </a:p>
            </p:txBody>
          </p:sp>
          <p:sp>
            <p:nvSpPr>
              <p:cNvPr id="702" name="Google Shape;702;p68"/>
              <p:cNvSpPr/>
              <p:nvPr/>
            </p:nvSpPr>
            <p:spPr>
              <a:xfrm>
                <a:off x="6597650" y="51054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u="sng">
                    <a:solidFill>
                      <a:srgbClr val="FF6600"/>
                    </a:solidFill>
                    <a:latin typeface="Calibri"/>
                    <a:ea typeface="Calibri"/>
                    <a:cs typeface="Calibri"/>
                    <a:sym typeface="Calibri"/>
                  </a:rPr>
                  <a:t>4</a:t>
                </a:r>
                <a:endParaRPr sz="2800" u="sng">
                  <a:solidFill>
                    <a:srgbClr val="FF6600"/>
                  </a:solidFill>
                  <a:latin typeface="Calibri"/>
                  <a:ea typeface="Calibri"/>
                  <a:cs typeface="Calibri"/>
                  <a:sym typeface="Calibri"/>
                </a:endParaRPr>
              </a:p>
            </p:txBody>
          </p:sp>
          <p:sp>
            <p:nvSpPr>
              <p:cNvPr id="703" name="Google Shape;703;p68"/>
              <p:cNvSpPr/>
              <p:nvPr/>
            </p:nvSpPr>
            <p:spPr>
              <a:xfrm>
                <a:off x="6597650" y="46863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u="sng">
                    <a:solidFill>
                      <a:srgbClr val="FF6600"/>
                    </a:solidFill>
                    <a:latin typeface="Calibri"/>
                    <a:ea typeface="Calibri"/>
                    <a:cs typeface="Calibri"/>
                    <a:sym typeface="Calibri"/>
                  </a:rPr>
                  <a:t>8</a:t>
                </a:r>
                <a:endParaRPr sz="2800" u="sng">
                  <a:solidFill>
                    <a:srgbClr val="FF6600"/>
                  </a:solidFill>
                  <a:latin typeface="Calibri"/>
                  <a:ea typeface="Calibri"/>
                  <a:cs typeface="Calibri"/>
                  <a:sym typeface="Calibri"/>
                </a:endParaRPr>
              </a:p>
            </p:txBody>
          </p:sp>
          <p:sp>
            <p:nvSpPr>
              <p:cNvPr id="704" name="Google Shape;704;p68"/>
              <p:cNvSpPr/>
              <p:nvPr/>
            </p:nvSpPr>
            <p:spPr>
              <a:xfrm>
                <a:off x="6597650" y="42672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rgbClr val="FF6600"/>
                    </a:solidFill>
                    <a:latin typeface="Calibri"/>
                    <a:ea typeface="Calibri"/>
                    <a:cs typeface="Calibri"/>
                    <a:sym typeface="Calibri"/>
                  </a:rPr>
                  <a:t>12</a:t>
                </a:r>
                <a:endParaRPr sz="2800">
                  <a:solidFill>
                    <a:srgbClr val="FF6600"/>
                  </a:solidFill>
                  <a:latin typeface="Calibri"/>
                  <a:ea typeface="Calibri"/>
                  <a:cs typeface="Calibri"/>
                  <a:sym typeface="Calibri"/>
                </a:endParaRPr>
              </a:p>
            </p:txBody>
          </p:sp>
          <p:sp>
            <p:nvSpPr>
              <p:cNvPr id="705" name="Google Shape;705;p68"/>
              <p:cNvSpPr/>
              <p:nvPr/>
            </p:nvSpPr>
            <p:spPr>
              <a:xfrm>
                <a:off x="6597650" y="38481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u="sng">
                    <a:solidFill>
                      <a:srgbClr val="FF6600"/>
                    </a:solidFill>
                    <a:latin typeface="Calibri"/>
                    <a:ea typeface="Calibri"/>
                    <a:cs typeface="Calibri"/>
                    <a:sym typeface="Calibri"/>
                  </a:rPr>
                  <a:t>…</a:t>
                </a:r>
                <a:endParaRPr sz="2800" u="sng">
                  <a:solidFill>
                    <a:srgbClr val="FF6600"/>
                  </a:solidFill>
                  <a:latin typeface="Calibri"/>
                  <a:ea typeface="Calibri"/>
                  <a:cs typeface="Calibri"/>
                  <a:sym typeface="Calibri"/>
                </a:endParaRPr>
              </a:p>
            </p:txBody>
          </p:sp>
        </p:grpSp>
        <p:grpSp>
          <p:nvGrpSpPr>
            <p:cNvPr id="706" name="Google Shape;706;p68"/>
            <p:cNvGrpSpPr/>
            <p:nvPr/>
          </p:nvGrpSpPr>
          <p:grpSpPr>
            <a:xfrm>
              <a:off x="7194550" y="3848100"/>
              <a:ext cx="596900" cy="2095500"/>
              <a:chOff x="6597650" y="3848100"/>
              <a:chExt cx="596900" cy="2095500"/>
            </a:xfrm>
          </p:grpSpPr>
          <p:sp>
            <p:nvSpPr>
              <p:cNvPr id="707" name="Google Shape;707;p68"/>
              <p:cNvSpPr/>
              <p:nvPr/>
            </p:nvSpPr>
            <p:spPr>
              <a:xfrm>
                <a:off x="6597650" y="55245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1</a:t>
                </a:r>
                <a:endParaRPr sz="2800">
                  <a:solidFill>
                    <a:schemeClr val="dk1"/>
                  </a:solidFill>
                  <a:latin typeface="Calibri"/>
                  <a:ea typeface="Calibri"/>
                  <a:cs typeface="Calibri"/>
                  <a:sym typeface="Calibri"/>
                </a:endParaRPr>
              </a:p>
            </p:txBody>
          </p:sp>
          <p:sp>
            <p:nvSpPr>
              <p:cNvPr id="708" name="Google Shape;708;p68"/>
              <p:cNvSpPr/>
              <p:nvPr/>
            </p:nvSpPr>
            <p:spPr>
              <a:xfrm>
                <a:off x="6597650" y="51054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5</a:t>
                </a:r>
                <a:endParaRPr sz="2800">
                  <a:solidFill>
                    <a:schemeClr val="dk1"/>
                  </a:solidFill>
                  <a:latin typeface="Calibri"/>
                  <a:ea typeface="Calibri"/>
                  <a:cs typeface="Calibri"/>
                  <a:sym typeface="Calibri"/>
                </a:endParaRPr>
              </a:p>
            </p:txBody>
          </p:sp>
          <p:sp>
            <p:nvSpPr>
              <p:cNvPr id="709" name="Google Shape;709;p68"/>
              <p:cNvSpPr/>
              <p:nvPr/>
            </p:nvSpPr>
            <p:spPr>
              <a:xfrm>
                <a:off x="6597650" y="46863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9</a:t>
                </a:r>
                <a:endParaRPr sz="2800">
                  <a:solidFill>
                    <a:schemeClr val="dk1"/>
                  </a:solidFill>
                  <a:latin typeface="Calibri"/>
                  <a:ea typeface="Calibri"/>
                  <a:cs typeface="Calibri"/>
                  <a:sym typeface="Calibri"/>
                </a:endParaRPr>
              </a:p>
            </p:txBody>
          </p:sp>
          <p:sp>
            <p:nvSpPr>
              <p:cNvPr id="710" name="Google Shape;710;p68"/>
              <p:cNvSpPr/>
              <p:nvPr/>
            </p:nvSpPr>
            <p:spPr>
              <a:xfrm>
                <a:off x="6597650" y="42672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13</a:t>
                </a:r>
                <a:endParaRPr sz="2800">
                  <a:solidFill>
                    <a:schemeClr val="dk1"/>
                  </a:solidFill>
                  <a:latin typeface="Calibri"/>
                  <a:ea typeface="Calibri"/>
                  <a:cs typeface="Calibri"/>
                  <a:sym typeface="Calibri"/>
                </a:endParaRPr>
              </a:p>
            </p:txBody>
          </p:sp>
          <p:sp>
            <p:nvSpPr>
              <p:cNvPr id="711" name="Google Shape;711;p68"/>
              <p:cNvSpPr/>
              <p:nvPr/>
            </p:nvSpPr>
            <p:spPr>
              <a:xfrm>
                <a:off x="6597650" y="38481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grpSp>
        <p:grpSp>
          <p:nvGrpSpPr>
            <p:cNvPr id="712" name="Google Shape;712;p68"/>
            <p:cNvGrpSpPr/>
            <p:nvPr/>
          </p:nvGrpSpPr>
          <p:grpSpPr>
            <a:xfrm>
              <a:off x="7804150" y="3848100"/>
              <a:ext cx="596900" cy="2095500"/>
              <a:chOff x="6597650" y="3848100"/>
              <a:chExt cx="596900" cy="2095500"/>
            </a:xfrm>
          </p:grpSpPr>
          <p:sp>
            <p:nvSpPr>
              <p:cNvPr id="713" name="Google Shape;713;p68"/>
              <p:cNvSpPr/>
              <p:nvPr/>
            </p:nvSpPr>
            <p:spPr>
              <a:xfrm>
                <a:off x="6597650" y="55245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2</a:t>
                </a:r>
                <a:endParaRPr sz="2800">
                  <a:solidFill>
                    <a:schemeClr val="dk1"/>
                  </a:solidFill>
                  <a:latin typeface="Calibri"/>
                  <a:ea typeface="Calibri"/>
                  <a:cs typeface="Calibri"/>
                  <a:sym typeface="Calibri"/>
                </a:endParaRPr>
              </a:p>
            </p:txBody>
          </p:sp>
          <p:sp>
            <p:nvSpPr>
              <p:cNvPr id="714" name="Google Shape;714;p68"/>
              <p:cNvSpPr/>
              <p:nvPr/>
            </p:nvSpPr>
            <p:spPr>
              <a:xfrm>
                <a:off x="6597650" y="51054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6</a:t>
                </a:r>
                <a:endParaRPr sz="2800">
                  <a:solidFill>
                    <a:schemeClr val="dk1"/>
                  </a:solidFill>
                  <a:latin typeface="Calibri"/>
                  <a:ea typeface="Calibri"/>
                  <a:cs typeface="Calibri"/>
                  <a:sym typeface="Calibri"/>
                </a:endParaRPr>
              </a:p>
            </p:txBody>
          </p:sp>
          <p:sp>
            <p:nvSpPr>
              <p:cNvPr id="715" name="Google Shape;715;p68"/>
              <p:cNvSpPr/>
              <p:nvPr/>
            </p:nvSpPr>
            <p:spPr>
              <a:xfrm>
                <a:off x="6597650" y="46863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10</a:t>
                </a:r>
                <a:endParaRPr sz="2800">
                  <a:solidFill>
                    <a:schemeClr val="dk1"/>
                  </a:solidFill>
                  <a:latin typeface="Calibri"/>
                  <a:ea typeface="Calibri"/>
                  <a:cs typeface="Calibri"/>
                  <a:sym typeface="Calibri"/>
                </a:endParaRPr>
              </a:p>
            </p:txBody>
          </p:sp>
          <p:sp>
            <p:nvSpPr>
              <p:cNvPr id="716" name="Google Shape;716;p68"/>
              <p:cNvSpPr/>
              <p:nvPr/>
            </p:nvSpPr>
            <p:spPr>
              <a:xfrm>
                <a:off x="6597650" y="42672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14</a:t>
                </a:r>
                <a:endParaRPr sz="2800">
                  <a:solidFill>
                    <a:schemeClr val="dk1"/>
                  </a:solidFill>
                  <a:latin typeface="Calibri"/>
                  <a:ea typeface="Calibri"/>
                  <a:cs typeface="Calibri"/>
                  <a:sym typeface="Calibri"/>
                </a:endParaRPr>
              </a:p>
            </p:txBody>
          </p:sp>
          <p:sp>
            <p:nvSpPr>
              <p:cNvPr id="717" name="Google Shape;717;p68"/>
              <p:cNvSpPr/>
              <p:nvPr/>
            </p:nvSpPr>
            <p:spPr>
              <a:xfrm>
                <a:off x="6597650" y="38481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grpSp>
        <p:grpSp>
          <p:nvGrpSpPr>
            <p:cNvPr id="718" name="Google Shape;718;p68"/>
            <p:cNvGrpSpPr/>
            <p:nvPr/>
          </p:nvGrpSpPr>
          <p:grpSpPr>
            <a:xfrm>
              <a:off x="8375650" y="3848100"/>
              <a:ext cx="596900" cy="2095500"/>
              <a:chOff x="6597650" y="3848100"/>
              <a:chExt cx="596900" cy="2095500"/>
            </a:xfrm>
          </p:grpSpPr>
          <p:sp>
            <p:nvSpPr>
              <p:cNvPr id="719" name="Google Shape;719;p68"/>
              <p:cNvSpPr/>
              <p:nvPr/>
            </p:nvSpPr>
            <p:spPr>
              <a:xfrm>
                <a:off x="6597650" y="55245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3</a:t>
                </a:r>
                <a:endParaRPr sz="2800">
                  <a:solidFill>
                    <a:schemeClr val="dk1"/>
                  </a:solidFill>
                  <a:latin typeface="Calibri"/>
                  <a:ea typeface="Calibri"/>
                  <a:cs typeface="Calibri"/>
                  <a:sym typeface="Calibri"/>
                </a:endParaRPr>
              </a:p>
            </p:txBody>
          </p:sp>
          <p:sp>
            <p:nvSpPr>
              <p:cNvPr id="720" name="Google Shape;720;p68"/>
              <p:cNvSpPr/>
              <p:nvPr/>
            </p:nvSpPr>
            <p:spPr>
              <a:xfrm>
                <a:off x="6597650" y="51054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7</a:t>
                </a:r>
                <a:endParaRPr sz="2800">
                  <a:solidFill>
                    <a:schemeClr val="dk1"/>
                  </a:solidFill>
                  <a:latin typeface="Calibri"/>
                  <a:ea typeface="Calibri"/>
                  <a:cs typeface="Calibri"/>
                  <a:sym typeface="Calibri"/>
                </a:endParaRPr>
              </a:p>
            </p:txBody>
          </p:sp>
          <p:sp>
            <p:nvSpPr>
              <p:cNvPr id="721" name="Google Shape;721;p68"/>
              <p:cNvSpPr/>
              <p:nvPr/>
            </p:nvSpPr>
            <p:spPr>
              <a:xfrm>
                <a:off x="6597650" y="46863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11</a:t>
                </a:r>
                <a:endParaRPr sz="2800">
                  <a:solidFill>
                    <a:schemeClr val="dk1"/>
                  </a:solidFill>
                  <a:latin typeface="Calibri"/>
                  <a:ea typeface="Calibri"/>
                  <a:cs typeface="Calibri"/>
                  <a:sym typeface="Calibri"/>
                </a:endParaRPr>
              </a:p>
            </p:txBody>
          </p:sp>
          <p:sp>
            <p:nvSpPr>
              <p:cNvPr id="722" name="Google Shape;722;p68"/>
              <p:cNvSpPr/>
              <p:nvPr/>
            </p:nvSpPr>
            <p:spPr>
              <a:xfrm>
                <a:off x="6597650" y="42672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15</a:t>
                </a:r>
                <a:endParaRPr sz="2800">
                  <a:solidFill>
                    <a:schemeClr val="dk1"/>
                  </a:solidFill>
                  <a:latin typeface="Calibri"/>
                  <a:ea typeface="Calibri"/>
                  <a:cs typeface="Calibri"/>
                  <a:sym typeface="Calibri"/>
                </a:endParaRPr>
              </a:p>
            </p:txBody>
          </p:sp>
          <p:sp>
            <p:nvSpPr>
              <p:cNvPr id="723" name="Google Shape;723;p68"/>
              <p:cNvSpPr/>
              <p:nvPr/>
            </p:nvSpPr>
            <p:spPr>
              <a:xfrm>
                <a:off x="6597650" y="3848100"/>
                <a:ext cx="596900" cy="419100"/>
              </a:xfrm>
              <a:prstGeom prst="rect">
                <a:avLst/>
              </a:prstGeom>
              <a:gradFill>
                <a:gsLst>
                  <a:gs pos="0">
                    <a:srgbClr val="2D5C97"/>
                  </a:gs>
                  <a:gs pos="80000">
                    <a:srgbClr val="3C7AC5"/>
                  </a:gs>
                  <a:gs pos="100000">
                    <a:srgbClr val="397BC9"/>
                  </a:gs>
                </a:gsLst>
                <a:lin ang="16200000" scaled="0"/>
              </a:gradFill>
              <a:ln cap="flat" cmpd="sng" w="28575">
                <a:solidFill>
                  <a:srgbClr val="00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grpSp>
      </p:grpSp>
      <p:sp>
        <p:nvSpPr>
          <p:cNvPr id="724" name="Google Shape;724;p6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725" name="Google Shape;725;p6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2000"/>
                                        <p:tgtEl>
                                          <p:spTgt spid="6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Data Transfer Instructions</a:t>
            </a:r>
            <a:endParaRPr b="0" i="0" sz="4400" u="none" cap="none" strike="noStrike">
              <a:solidFill>
                <a:schemeClr val="accent1"/>
              </a:solidFill>
              <a:latin typeface="Calibri"/>
              <a:ea typeface="Calibri"/>
              <a:cs typeface="Calibri"/>
              <a:sym typeface="Calibri"/>
            </a:endParaRPr>
          </a:p>
        </p:txBody>
      </p:sp>
      <p:sp>
        <p:nvSpPr>
          <p:cNvPr id="731" name="Google Shape;731;p69"/>
          <p:cNvSpPr txBox="1"/>
          <p:nvPr>
            <p:ph idx="1" type="body"/>
          </p:nvPr>
        </p:nvSpPr>
        <p:spPr>
          <a:xfrm>
            <a:off x="457200" y="1219200"/>
            <a:ext cx="8229600" cy="4931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FF0000"/>
              </a:buClr>
              <a:buSzPts val="2960"/>
              <a:buFont typeface="Arial"/>
              <a:buChar char="•"/>
            </a:pPr>
            <a:r>
              <a:rPr b="0" i="0" lang="en-US" sz="2960" u="none" cap="none" strike="noStrike">
                <a:solidFill>
                  <a:srgbClr val="FF0000"/>
                </a:solidFill>
                <a:latin typeface="Calibri"/>
                <a:ea typeface="Calibri"/>
                <a:cs typeface="Calibri"/>
                <a:sym typeface="Calibri"/>
              </a:rPr>
              <a:t>Load Word </a:t>
            </a:r>
            <a:r>
              <a:rPr b="0" i="0" lang="en-US" sz="2960" u="none" cap="none" strike="noStrike">
                <a:solidFill>
                  <a:schemeClr val="dk1"/>
                </a:solidFill>
                <a:latin typeface="Calibri"/>
                <a:ea typeface="Calibri"/>
                <a:cs typeface="Calibri"/>
                <a:sym typeface="Calibri"/>
              </a:rPr>
              <a:t>(</a:t>
            </a:r>
            <a:r>
              <a:rPr b="0" i="0" lang="en-US" sz="2775" u="none" cap="none" strike="noStrike">
                <a:solidFill>
                  <a:schemeClr val="dk1"/>
                </a:solidFill>
                <a:latin typeface="Courier New"/>
                <a:ea typeface="Courier New"/>
                <a:cs typeface="Courier New"/>
                <a:sym typeface="Courier New"/>
              </a:rPr>
              <a:t>lw</a:t>
            </a:r>
            <a:r>
              <a:rPr b="0" i="0" lang="en-US" sz="2960" u="none" cap="none" strike="noStrike">
                <a:solidFill>
                  <a:schemeClr val="dk1"/>
                </a:solidFill>
                <a:latin typeface="Calibri"/>
                <a:ea typeface="Calibri"/>
                <a:cs typeface="Calibri"/>
                <a:sym typeface="Calibri"/>
              </a:rPr>
              <a:t>)</a:t>
            </a:r>
            <a:endParaRP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Takes data at address </a:t>
            </a:r>
            <a:r>
              <a:rPr b="0" i="0" lang="en-US" sz="2405" u="none" cap="none" strike="noStrike">
                <a:solidFill>
                  <a:schemeClr val="dk1"/>
                </a:solidFill>
                <a:latin typeface="Courier New"/>
                <a:ea typeface="Courier New"/>
                <a:cs typeface="Courier New"/>
                <a:sym typeface="Courier New"/>
              </a:rPr>
              <a:t>bAddr+off</a:t>
            </a:r>
            <a:r>
              <a:rPr b="0" i="0" lang="en-US" sz="2590" u="none" cap="none" strike="noStrike">
                <a:solidFill>
                  <a:schemeClr val="dk1"/>
                </a:solidFill>
                <a:latin typeface="Calibri"/>
                <a:ea typeface="Calibri"/>
                <a:cs typeface="Calibri"/>
                <a:sym typeface="Calibri"/>
              </a:rPr>
              <a:t> FROM memory and places it into </a:t>
            </a:r>
            <a:r>
              <a:rPr b="0" i="0" lang="en-US" sz="2405" u="none" cap="none" strike="noStrike">
                <a:solidFill>
                  <a:schemeClr val="dk1"/>
                </a:solidFill>
                <a:latin typeface="Courier New"/>
                <a:ea typeface="Courier New"/>
                <a:cs typeface="Courier New"/>
                <a:sym typeface="Courier New"/>
              </a:rPr>
              <a:t>reg</a:t>
            </a:r>
            <a:endParaRPr b="0" i="0" sz="2405" u="none" cap="none" strike="noStrike">
              <a:solidFill>
                <a:schemeClr val="dk1"/>
              </a:solidFill>
              <a:latin typeface="Courier New"/>
              <a:ea typeface="Courier New"/>
              <a:cs typeface="Courier New"/>
              <a:sym typeface="Courier New"/>
            </a:endParaRPr>
          </a:p>
          <a:p>
            <a:pPr indent="-342900" lvl="0" marL="342900" marR="0" rtl="0" algn="l">
              <a:lnSpc>
                <a:spcPct val="90000"/>
              </a:lnSpc>
              <a:spcBef>
                <a:spcPts val="592"/>
              </a:spcBef>
              <a:spcAft>
                <a:spcPts val="0"/>
              </a:spcAft>
              <a:buClr>
                <a:srgbClr val="FF0000"/>
              </a:buClr>
              <a:buSzPts val="2960"/>
              <a:buFont typeface="Arial"/>
              <a:buChar char="•"/>
            </a:pPr>
            <a:r>
              <a:rPr b="0" i="0" lang="en-US" sz="2960" u="none" cap="none" strike="noStrike">
                <a:solidFill>
                  <a:srgbClr val="FF0000"/>
                </a:solidFill>
                <a:latin typeface="Calibri"/>
                <a:ea typeface="Calibri"/>
                <a:cs typeface="Calibri"/>
                <a:sym typeface="Calibri"/>
              </a:rPr>
              <a:t>Store Word </a:t>
            </a:r>
            <a:r>
              <a:rPr b="0" i="0" lang="en-US" sz="2960" u="none" cap="none" strike="noStrike">
                <a:solidFill>
                  <a:schemeClr val="dk1"/>
                </a:solidFill>
                <a:latin typeface="Calibri"/>
                <a:ea typeface="Calibri"/>
                <a:cs typeface="Calibri"/>
                <a:sym typeface="Calibri"/>
              </a:rPr>
              <a:t>(</a:t>
            </a:r>
            <a:r>
              <a:rPr b="0" i="0" lang="en-US" sz="2775" u="none" cap="none" strike="noStrike">
                <a:solidFill>
                  <a:schemeClr val="dk1"/>
                </a:solidFill>
                <a:latin typeface="Courier New"/>
                <a:ea typeface="Courier New"/>
                <a:cs typeface="Courier New"/>
                <a:sym typeface="Courier New"/>
              </a:rPr>
              <a:t>sw</a:t>
            </a:r>
            <a:r>
              <a:rPr b="0" i="0" lang="en-US" sz="2960" u="none" cap="none" strike="noStrike">
                <a:solidFill>
                  <a:schemeClr val="dk1"/>
                </a:solidFill>
                <a:latin typeface="Calibri"/>
                <a:ea typeface="Calibri"/>
                <a:cs typeface="Calibri"/>
                <a:sym typeface="Calibri"/>
              </a:rPr>
              <a:t>)</a:t>
            </a:r>
            <a:endParaRP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Takes data in </a:t>
            </a:r>
            <a:r>
              <a:rPr b="0" i="0" lang="en-US" sz="2405" u="none" cap="none" strike="noStrike">
                <a:solidFill>
                  <a:schemeClr val="dk1"/>
                </a:solidFill>
                <a:latin typeface="Courier New"/>
                <a:ea typeface="Courier New"/>
                <a:cs typeface="Courier New"/>
                <a:sym typeface="Courier New"/>
              </a:rPr>
              <a:t>reg</a:t>
            </a:r>
            <a:r>
              <a:rPr b="0" i="0" lang="en-US" sz="2590" u="none" cap="none" strike="noStrike">
                <a:solidFill>
                  <a:schemeClr val="dk1"/>
                </a:solidFill>
                <a:latin typeface="Calibri"/>
                <a:ea typeface="Calibri"/>
                <a:cs typeface="Calibri"/>
                <a:sym typeface="Calibri"/>
              </a:rPr>
              <a:t> and stores it TO memory at address </a:t>
            </a:r>
            <a:r>
              <a:rPr b="0" i="0" lang="en-US" sz="2405" u="none" cap="none" strike="noStrike">
                <a:solidFill>
                  <a:schemeClr val="dk1"/>
                </a:solidFill>
                <a:latin typeface="Courier New"/>
                <a:ea typeface="Courier New"/>
                <a:cs typeface="Courier New"/>
                <a:sym typeface="Courier New"/>
              </a:rPr>
              <a:t>bAddr+off</a:t>
            </a:r>
            <a:endParaRPr b="0" i="0" sz="2405" u="none" cap="none" strike="noStrike">
              <a:solidFill>
                <a:schemeClr val="dk1"/>
              </a:solidFill>
              <a:latin typeface="Courier New"/>
              <a:ea typeface="Courier New"/>
              <a:cs typeface="Courier New"/>
              <a:sym typeface="Courier New"/>
            </a:endParaRPr>
          </a:p>
          <a:p>
            <a:pPr indent="-342900" lvl="0" marL="342900" marR="0" rtl="0" algn="l">
              <a:lnSpc>
                <a:spcPct val="90000"/>
              </a:lnSpc>
              <a:spcBef>
                <a:spcPts val="592"/>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Example Usage:</a:t>
            </a:r>
            <a:endParaRPr/>
          </a:p>
          <a:p>
            <a:pPr indent="-342900" lvl="0" marL="342900" marR="0" rtl="0" algn="l">
              <a:lnSpc>
                <a:spcPct val="90000"/>
              </a:lnSpc>
              <a:spcBef>
                <a:spcPts val="518"/>
              </a:spcBef>
              <a:spcAft>
                <a:spcPts val="0"/>
              </a:spcAft>
              <a:buClr>
                <a:schemeClr val="dk1"/>
              </a:buClr>
              <a:buFont typeface="Arial"/>
              <a:buNone/>
            </a:pPr>
            <a:r>
              <a:rPr b="0" i="0" lang="en-US" sz="2590" u="none" cap="none" strike="noStrike">
                <a:solidFill>
                  <a:schemeClr val="dk1"/>
                </a:solidFill>
                <a:latin typeface="Courier New"/>
                <a:ea typeface="Courier New"/>
                <a:cs typeface="Courier New"/>
                <a:sym typeface="Courier New"/>
              </a:rPr>
              <a:t>		# addr of int A[] -&gt; $s3, a -&gt; $s</a:t>
            </a:r>
            <a:r>
              <a:rPr lang="en-US" sz="2590">
                <a:latin typeface="Courier New"/>
                <a:ea typeface="Courier New"/>
                <a:cs typeface="Courier New"/>
                <a:sym typeface="Courier New"/>
              </a:rPr>
              <a:t>2</a:t>
            </a:r>
            <a:endParaRPr/>
          </a:p>
          <a:p>
            <a:pPr indent="-342900" lvl="0" marL="342900" marR="0" rtl="0" algn="l">
              <a:lnSpc>
                <a:spcPct val="90000"/>
              </a:lnSpc>
              <a:spcBef>
                <a:spcPts val="518"/>
              </a:spcBef>
              <a:spcAft>
                <a:spcPts val="0"/>
              </a:spcAft>
              <a:buClr>
                <a:schemeClr val="dk1"/>
              </a:buClr>
              <a:buFont typeface="Arial"/>
              <a:buNone/>
            </a:pPr>
            <a:r>
              <a:rPr b="0" i="0" lang="en-US" sz="2590" u="none" cap="none" strike="noStrike">
                <a:solidFill>
                  <a:schemeClr val="dk1"/>
                </a:solidFill>
                <a:latin typeface="Courier New"/>
                <a:ea typeface="Courier New"/>
                <a:cs typeface="Courier New"/>
                <a:sym typeface="Courier New"/>
              </a:rPr>
              <a:t>		lw  $t0,</a:t>
            </a:r>
            <a:r>
              <a:rPr b="0" i="0" lang="en-US" sz="2590" u="none" cap="none" strike="noStrike">
                <a:solidFill>
                  <a:srgbClr val="FF0000"/>
                </a:solidFill>
                <a:latin typeface="Courier New"/>
                <a:ea typeface="Courier New"/>
                <a:cs typeface="Courier New"/>
                <a:sym typeface="Courier New"/>
              </a:rPr>
              <a:t>12</a:t>
            </a:r>
            <a:r>
              <a:rPr b="0" i="0" lang="en-US" sz="2590" u="none" cap="none" strike="noStrike">
                <a:solidFill>
                  <a:schemeClr val="dk1"/>
                </a:solidFill>
                <a:latin typeface="Courier New"/>
                <a:ea typeface="Courier New"/>
                <a:cs typeface="Courier New"/>
                <a:sym typeface="Courier New"/>
              </a:rPr>
              <a:t>($s3) # $t0=A[</a:t>
            </a:r>
            <a:r>
              <a:rPr b="0" i="0" lang="en-US" sz="2590" u="none" cap="none" strike="noStrike">
                <a:solidFill>
                  <a:srgbClr val="FF0000"/>
                </a:solidFill>
                <a:latin typeface="Courier New"/>
                <a:ea typeface="Courier New"/>
                <a:cs typeface="Courier New"/>
                <a:sym typeface="Courier New"/>
              </a:rPr>
              <a:t>3</a:t>
            </a:r>
            <a:r>
              <a:rPr b="0" i="0" lang="en-US" sz="2590" u="none" cap="none" strike="noStrike">
                <a:solidFill>
                  <a:schemeClr val="dk1"/>
                </a:solidFill>
                <a:latin typeface="Courier New"/>
                <a:ea typeface="Courier New"/>
                <a:cs typeface="Courier New"/>
                <a:sym typeface="Courier New"/>
              </a:rPr>
              <a:t>]</a:t>
            </a:r>
            <a:endParaRPr/>
          </a:p>
          <a:p>
            <a:pPr indent="-342900" lvl="0" marL="342900" marR="0" rtl="0" algn="l">
              <a:lnSpc>
                <a:spcPct val="90000"/>
              </a:lnSpc>
              <a:spcBef>
                <a:spcPts val="518"/>
              </a:spcBef>
              <a:spcAft>
                <a:spcPts val="0"/>
              </a:spcAft>
              <a:buClr>
                <a:srgbClr val="3366FF"/>
              </a:buClr>
              <a:buFont typeface="Arial"/>
              <a:buNone/>
            </a:pPr>
            <a:r>
              <a:rPr b="0" i="0" lang="en-US" sz="2590" u="none" cap="none" strike="noStrike">
                <a:solidFill>
                  <a:srgbClr val="3366FF"/>
                </a:solidFill>
                <a:latin typeface="Courier New"/>
                <a:ea typeface="Courier New"/>
                <a:cs typeface="Courier New"/>
                <a:sym typeface="Courier New"/>
              </a:rPr>
              <a:t>		</a:t>
            </a:r>
            <a:r>
              <a:rPr b="0" i="0" lang="en-US" sz="2590" u="none" cap="none" strike="noStrike">
                <a:solidFill>
                  <a:schemeClr val="dk1"/>
                </a:solidFill>
                <a:latin typeface="Courier New"/>
                <a:ea typeface="Courier New"/>
                <a:cs typeface="Courier New"/>
                <a:sym typeface="Courier New"/>
              </a:rPr>
              <a:t>add $t0,$s2,$t0 # $t0=A[3]+a</a:t>
            </a:r>
            <a:endParaRPr/>
          </a:p>
          <a:p>
            <a:pPr indent="-342900" lvl="0" marL="342900" marR="0" rtl="0" algn="l">
              <a:lnSpc>
                <a:spcPct val="90000"/>
              </a:lnSpc>
              <a:spcBef>
                <a:spcPts val="518"/>
              </a:spcBef>
              <a:spcAft>
                <a:spcPts val="0"/>
              </a:spcAft>
              <a:buClr>
                <a:schemeClr val="dk1"/>
              </a:buClr>
              <a:buFont typeface="Arial"/>
              <a:buNone/>
            </a:pPr>
            <a:r>
              <a:rPr b="0" i="0" lang="en-US" sz="2590" u="none" cap="none" strike="noStrike">
                <a:solidFill>
                  <a:schemeClr val="dk1"/>
                </a:solidFill>
                <a:latin typeface="Courier New"/>
                <a:ea typeface="Courier New"/>
                <a:cs typeface="Courier New"/>
                <a:sym typeface="Courier New"/>
              </a:rPr>
              <a:t>		sw  $t0,</a:t>
            </a:r>
            <a:r>
              <a:rPr b="0" i="0" lang="en-US" sz="2590" u="none" cap="none" strike="noStrike">
                <a:solidFill>
                  <a:srgbClr val="FF0000"/>
                </a:solidFill>
                <a:latin typeface="Courier New"/>
                <a:ea typeface="Courier New"/>
                <a:cs typeface="Courier New"/>
                <a:sym typeface="Courier New"/>
              </a:rPr>
              <a:t>40</a:t>
            </a:r>
            <a:r>
              <a:rPr b="0" i="0" lang="en-US" sz="2590" u="none" cap="none" strike="noStrike">
                <a:solidFill>
                  <a:schemeClr val="dk1"/>
                </a:solidFill>
                <a:latin typeface="Courier New"/>
                <a:ea typeface="Courier New"/>
                <a:cs typeface="Courier New"/>
                <a:sym typeface="Courier New"/>
              </a:rPr>
              <a:t>($s3) # A[</a:t>
            </a:r>
            <a:r>
              <a:rPr b="0" i="0" lang="en-US" sz="2590" u="none" cap="none" strike="noStrike">
                <a:solidFill>
                  <a:srgbClr val="FF0000"/>
                </a:solidFill>
                <a:latin typeface="Courier New"/>
                <a:ea typeface="Courier New"/>
                <a:cs typeface="Courier New"/>
                <a:sym typeface="Courier New"/>
              </a:rPr>
              <a:t>10</a:t>
            </a:r>
            <a:r>
              <a:rPr b="0" i="0" lang="en-US" sz="2590" u="none" cap="none" strike="noStrike">
                <a:solidFill>
                  <a:schemeClr val="dk1"/>
                </a:solidFill>
                <a:latin typeface="Courier New"/>
                <a:ea typeface="Courier New"/>
                <a:cs typeface="Courier New"/>
                <a:sym typeface="Courier New"/>
              </a:rPr>
              <a:t>]=A[3]+a</a:t>
            </a:r>
            <a:endParaRPr b="1" i="0" sz="2590" u="none" cap="none" strike="noStrike">
              <a:solidFill>
                <a:srgbClr val="3366FF"/>
              </a:solidFill>
              <a:latin typeface="Courier New"/>
              <a:ea typeface="Courier New"/>
              <a:cs typeface="Courier New"/>
              <a:sym typeface="Courier New"/>
            </a:endParaRPr>
          </a:p>
        </p:txBody>
      </p:sp>
      <p:sp>
        <p:nvSpPr>
          <p:cNvPr id="732" name="Google Shape;732;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cxnSp>
        <p:nvCxnSpPr>
          <p:cNvPr id="733" name="Google Shape;733;p69"/>
          <p:cNvCxnSpPr/>
          <p:nvPr/>
        </p:nvCxnSpPr>
        <p:spPr>
          <a:xfrm rot="10800000">
            <a:off x="1084225" y="4963750"/>
            <a:ext cx="2599500" cy="13200"/>
          </a:xfrm>
          <a:prstGeom prst="straightConnector1">
            <a:avLst/>
          </a:prstGeom>
          <a:noFill/>
          <a:ln cap="flat" cmpd="sng" w="38100">
            <a:solidFill>
              <a:schemeClr val="dk2"/>
            </a:solidFill>
            <a:prstDash val="solid"/>
            <a:round/>
            <a:headEnd len="med" w="med" type="none"/>
            <a:tailEnd len="med" w="med" type="triangle"/>
          </a:ln>
        </p:spPr>
      </p:cxnSp>
      <p:cxnSp>
        <p:nvCxnSpPr>
          <p:cNvPr id="734" name="Google Shape;734;p69"/>
          <p:cNvCxnSpPr/>
          <p:nvPr/>
        </p:nvCxnSpPr>
        <p:spPr>
          <a:xfrm>
            <a:off x="1031975" y="5854325"/>
            <a:ext cx="2756400" cy="0"/>
          </a:xfrm>
          <a:prstGeom prst="straightConnector1">
            <a:avLst/>
          </a:prstGeom>
          <a:noFill/>
          <a:ln cap="flat" cmpd="sng" w="38100">
            <a:solidFill>
              <a:schemeClr val="dk2"/>
            </a:solidFill>
            <a:prstDash val="solid"/>
            <a:round/>
            <a:headEnd len="med" w="med" type="none"/>
            <a:tailEnd len="med" w="med" type="triangle"/>
          </a:ln>
        </p:spPr>
      </p:cxnSp>
      <p:sp>
        <p:nvSpPr>
          <p:cNvPr id="735" name="Google Shape;735;p6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736" name="Google Shape;736;p6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70"/>
          <p:cNvSpPr txBox="1"/>
          <p:nvPr>
            <p:ph type="title"/>
          </p:nvPr>
        </p:nvSpPr>
        <p:spPr>
          <a:xfrm>
            <a:off x="0" y="274638"/>
            <a:ext cx="9144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accent1"/>
              </a:buClr>
              <a:buFont typeface="Calibri"/>
              <a:buNone/>
            </a:pPr>
            <a:r>
              <a:rPr b="0" i="0" lang="en-US" sz="3959" u="none" cap="none" strike="noStrike">
                <a:solidFill>
                  <a:schemeClr val="accent1"/>
                </a:solidFill>
                <a:latin typeface="Calibri"/>
                <a:ea typeface="Calibri"/>
                <a:cs typeface="Calibri"/>
                <a:sym typeface="Calibri"/>
              </a:rPr>
              <a:t>Great Idea #3: Principle of Locality/</a:t>
            </a:r>
            <a:br>
              <a:rPr b="0" i="0" lang="en-US" sz="3959" u="none" cap="none" strike="noStrike">
                <a:solidFill>
                  <a:schemeClr val="accent1"/>
                </a:solidFill>
                <a:latin typeface="Calibri"/>
                <a:ea typeface="Calibri"/>
                <a:cs typeface="Calibri"/>
                <a:sym typeface="Calibri"/>
              </a:rPr>
            </a:br>
            <a:r>
              <a:rPr b="0" i="0" lang="en-US" sz="3959" u="none" cap="none" strike="noStrike">
                <a:solidFill>
                  <a:schemeClr val="accent1"/>
                </a:solidFill>
                <a:latin typeface="Calibri"/>
                <a:ea typeface="Calibri"/>
                <a:cs typeface="Calibri"/>
                <a:sym typeface="Calibri"/>
              </a:rPr>
              <a:t>Memory Hierarchy</a:t>
            </a:r>
            <a:endParaRPr b="0" i="0" sz="3959" u="none" cap="none" strike="noStrike">
              <a:solidFill>
                <a:schemeClr val="accent1"/>
              </a:solidFill>
              <a:latin typeface="Calibri"/>
              <a:ea typeface="Calibri"/>
              <a:cs typeface="Calibri"/>
              <a:sym typeface="Calibri"/>
            </a:endParaRPr>
          </a:p>
        </p:txBody>
      </p:sp>
      <p:sp>
        <p:nvSpPr>
          <p:cNvPr id="742" name="Google Shape;742;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6/27/2016</a:t>
            </a:r>
            <a:endParaRPr sz="1200">
              <a:solidFill>
                <a:srgbClr val="888888"/>
              </a:solidFill>
              <a:latin typeface="Calibri"/>
              <a:ea typeface="Calibri"/>
              <a:cs typeface="Calibri"/>
              <a:sym typeface="Calibri"/>
            </a:endParaRPr>
          </a:p>
        </p:txBody>
      </p:sp>
      <p:sp>
        <p:nvSpPr>
          <p:cNvPr id="743" name="Google Shape;743;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Su16 - Lecture 5</a:t>
            </a:r>
            <a:endParaRPr sz="1200">
              <a:solidFill>
                <a:srgbClr val="888888"/>
              </a:solidFill>
              <a:latin typeface="Calibri"/>
              <a:ea typeface="Calibri"/>
              <a:cs typeface="Calibri"/>
              <a:sym typeface="Calibri"/>
            </a:endParaRPr>
          </a:p>
        </p:txBody>
      </p:sp>
      <p:sp>
        <p:nvSpPr>
          <p:cNvPr id="744" name="Google Shape;744;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745" name="Google Shape;745;p70"/>
          <p:cNvPicPr preferRelativeResize="0"/>
          <p:nvPr/>
        </p:nvPicPr>
        <p:blipFill rotWithShape="1">
          <a:blip r:embed="rId3">
            <a:alphaModFix/>
          </a:blip>
          <a:srcRect b="0" l="0" r="0" t="0"/>
          <a:stretch/>
        </p:blipFill>
        <p:spPr>
          <a:xfrm>
            <a:off x="56622" y="1388529"/>
            <a:ext cx="9053512" cy="5384800"/>
          </a:xfrm>
          <a:prstGeom prst="rect">
            <a:avLst/>
          </a:prstGeom>
          <a:noFill/>
          <a:ln>
            <a:noFill/>
          </a:ln>
        </p:spPr>
      </p:pic>
      <p:sp>
        <p:nvSpPr>
          <p:cNvPr id="746" name="Google Shape;746;p70"/>
          <p:cNvSpPr txBox="1"/>
          <p:nvPr/>
        </p:nvSpPr>
        <p:spPr>
          <a:xfrm>
            <a:off x="6551385" y="3171371"/>
            <a:ext cx="13081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FF0000"/>
                </a:solidFill>
                <a:latin typeface="Calibri"/>
                <a:ea typeface="Calibri"/>
                <a:cs typeface="Calibri"/>
                <a:sym typeface="Calibri"/>
              </a:rPr>
              <a:t>Memory</a:t>
            </a:r>
            <a:endParaRPr sz="2400">
              <a:solidFill>
                <a:srgbClr val="FF0000"/>
              </a:solidFill>
              <a:latin typeface="Calibri"/>
              <a:ea typeface="Calibri"/>
              <a:cs typeface="Calibri"/>
              <a:sym typeface="Calibri"/>
            </a:endParaRPr>
          </a:p>
        </p:txBody>
      </p:sp>
      <p:cxnSp>
        <p:nvCxnSpPr>
          <p:cNvPr id="747" name="Google Shape;747;p70"/>
          <p:cNvCxnSpPr/>
          <p:nvPr/>
        </p:nvCxnSpPr>
        <p:spPr>
          <a:xfrm>
            <a:off x="2982686" y="2362200"/>
            <a:ext cx="888274" cy="2177"/>
          </a:xfrm>
          <a:prstGeom prst="straightConnector1">
            <a:avLst/>
          </a:prstGeom>
          <a:noFill/>
          <a:ln cap="flat" cmpd="sng" w="38100">
            <a:solidFill>
              <a:srgbClr val="FF0000"/>
            </a:solidFill>
            <a:prstDash val="solid"/>
            <a:round/>
            <a:headEnd len="sm" w="sm" type="none"/>
            <a:tailEnd len="med" w="med" type="stealth"/>
          </a:ln>
        </p:spPr>
      </p:cxnSp>
      <p:cxnSp>
        <p:nvCxnSpPr>
          <p:cNvPr id="748" name="Google Shape;748;p70"/>
          <p:cNvCxnSpPr/>
          <p:nvPr/>
        </p:nvCxnSpPr>
        <p:spPr>
          <a:xfrm flipH="1">
            <a:off x="6200503" y="3526971"/>
            <a:ext cx="363583" cy="510540"/>
          </a:xfrm>
          <a:prstGeom prst="straightConnector1">
            <a:avLst/>
          </a:prstGeom>
          <a:noFill/>
          <a:ln cap="flat" cmpd="sng" w="38100">
            <a:solidFill>
              <a:srgbClr val="FF0000"/>
            </a:solidFill>
            <a:prstDash val="solid"/>
            <a:round/>
            <a:headEnd len="sm" w="sm" type="none"/>
            <a:tailEnd len="med" w="med" type="stealth"/>
          </a:ln>
        </p:spPr>
      </p:cxnSp>
      <p:sp>
        <p:nvSpPr>
          <p:cNvPr id="749" name="Google Shape;749;p70"/>
          <p:cNvSpPr txBox="1"/>
          <p:nvPr/>
        </p:nvSpPr>
        <p:spPr>
          <a:xfrm>
            <a:off x="1643743" y="2130552"/>
            <a:ext cx="1349828"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2400">
                <a:solidFill>
                  <a:srgbClr val="FF0000"/>
                </a:solidFill>
                <a:latin typeface="Calibri"/>
                <a:ea typeface="Calibri"/>
                <a:cs typeface="Calibri"/>
                <a:sym typeface="Calibri"/>
              </a:rPr>
              <a:t>Registers</a:t>
            </a:r>
            <a:endParaRPr sz="2400">
              <a:solidFill>
                <a:srgbClr val="FF0000"/>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71"/>
          <p:cNvSpPr txBox="1"/>
          <p:nvPr/>
        </p:nvSpPr>
        <p:spPr>
          <a:xfrm>
            <a:off x="1371600" y="2901432"/>
            <a:ext cx="6842414"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408000"/>
                </a:solidFill>
                <a:latin typeface="Calibri"/>
                <a:ea typeface="Calibri"/>
                <a:cs typeface="Calibri"/>
                <a:sym typeface="Calibri"/>
              </a:rPr>
              <a:t>If MIPS halved the number of registers available, code would not be twice as fast</a:t>
            </a:r>
            <a:endParaRPr/>
          </a:p>
        </p:txBody>
      </p:sp>
      <p:sp>
        <p:nvSpPr>
          <p:cNvPr id="757" name="Google Shape;757;p71"/>
          <p:cNvSpPr txBox="1"/>
          <p:nvPr/>
        </p:nvSpPr>
        <p:spPr>
          <a:xfrm>
            <a:off x="1371600" y="3815832"/>
            <a:ext cx="6705600"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FF66A0"/>
                </a:solidFill>
                <a:latin typeface="Courier New"/>
                <a:ea typeface="Courier New"/>
                <a:cs typeface="Courier New"/>
                <a:sym typeface="Courier New"/>
              </a:rPr>
              <a:t>off </a:t>
            </a:r>
            <a:r>
              <a:rPr lang="en-US" sz="2800">
                <a:solidFill>
                  <a:srgbClr val="FF66A0"/>
                </a:solidFill>
                <a:latin typeface="Calibri"/>
                <a:ea typeface="Calibri"/>
                <a:cs typeface="Calibri"/>
                <a:sym typeface="Calibri"/>
              </a:rPr>
              <a:t>must be a multiple of 4 for</a:t>
            </a:r>
            <a:endParaRPr/>
          </a:p>
          <a:p>
            <a:pPr indent="0" lvl="0" marL="0" marR="0" rtl="0" algn="l">
              <a:spcBef>
                <a:spcPts val="0"/>
              </a:spcBef>
              <a:spcAft>
                <a:spcPts val="0"/>
              </a:spcAft>
              <a:buNone/>
            </a:pPr>
            <a:r>
              <a:rPr lang="en-US" sz="2800">
                <a:solidFill>
                  <a:srgbClr val="FF66A0"/>
                </a:solidFill>
                <a:latin typeface="Courier New"/>
                <a:ea typeface="Courier New"/>
                <a:cs typeface="Courier New"/>
                <a:sym typeface="Courier New"/>
              </a:rPr>
              <a:t>lw $t0,off($s0)</a:t>
            </a:r>
            <a:r>
              <a:rPr lang="en-US" sz="2800">
                <a:solidFill>
                  <a:srgbClr val="FF66A0"/>
                </a:solidFill>
                <a:latin typeface="Calibri"/>
                <a:ea typeface="Calibri"/>
                <a:cs typeface="Calibri"/>
                <a:sym typeface="Calibri"/>
              </a:rPr>
              <a:t> to be valid</a:t>
            </a:r>
            <a:endParaRPr sz="2800">
              <a:solidFill>
                <a:srgbClr val="FF66A0"/>
              </a:solidFill>
              <a:latin typeface="Courier"/>
              <a:ea typeface="Courier"/>
              <a:cs typeface="Courier"/>
              <a:sym typeface="Courier"/>
            </a:endParaRPr>
          </a:p>
        </p:txBody>
      </p:sp>
      <p:sp>
        <p:nvSpPr>
          <p:cNvPr id="758" name="Google Shape;758;p71"/>
          <p:cNvSpPr txBox="1"/>
          <p:nvPr/>
        </p:nvSpPr>
        <p:spPr>
          <a:xfrm>
            <a:off x="1371600" y="5068905"/>
            <a:ext cx="6705600" cy="128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E860"/>
                </a:solidFill>
                <a:latin typeface="Calibri"/>
                <a:ea typeface="Calibri"/>
                <a:cs typeface="Calibri"/>
                <a:sym typeface="Calibri"/>
              </a:rPr>
              <a:t>Addu differs from add in that it throws an error upon unsigned overflow instead of 2’s complement overflow</a:t>
            </a:r>
            <a:endParaRPr b="1" sz="2800">
              <a:solidFill>
                <a:srgbClr val="FFE860"/>
              </a:solidFill>
              <a:latin typeface="Calibri"/>
              <a:ea typeface="Calibri"/>
              <a:cs typeface="Calibri"/>
              <a:sym typeface="Calibri"/>
            </a:endParaRPr>
          </a:p>
        </p:txBody>
      </p:sp>
      <p:grpSp>
        <p:nvGrpSpPr>
          <p:cNvPr id="759" name="Google Shape;759;p71"/>
          <p:cNvGrpSpPr/>
          <p:nvPr/>
        </p:nvGrpSpPr>
        <p:grpSpPr>
          <a:xfrm>
            <a:off x="914400" y="1987032"/>
            <a:ext cx="7162800" cy="523220"/>
            <a:chOff x="914614" y="1743728"/>
            <a:chExt cx="7162586" cy="392422"/>
          </a:xfrm>
        </p:grpSpPr>
        <p:sp>
          <p:nvSpPr>
            <p:cNvPr id="760" name="Google Shape;760;p71"/>
            <p:cNvSpPr txBox="1"/>
            <p:nvPr/>
          </p:nvSpPr>
          <p:spPr>
            <a:xfrm>
              <a:off x="1371600" y="1743728"/>
              <a:ext cx="6705600" cy="3924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FF8000"/>
                  </a:solidFill>
                  <a:latin typeface="Courier New"/>
                  <a:ea typeface="Courier New"/>
                  <a:cs typeface="Courier New"/>
                  <a:sym typeface="Courier New"/>
                </a:rPr>
                <a:t>add $t0,$t1,4($t2)</a:t>
              </a:r>
              <a:r>
                <a:rPr lang="en-US" sz="2800">
                  <a:solidFill>
                    <a:srgbClr val="FF8000"/>
                  </a:solidFill>
                  <a:latin typeface="Calibri"/>
                  <a:ea typeface="Calibri"/>
                  <a:cs typeface="Calibri"/>
                  <a:sym typeface="Calibri"/>
                </a:rPr>
                <a:t> is valid MIPS</a:t>
              </a:r>
              <a:endParaRPr sz="2800">
                <a:solidFill>
                  <a:srgbClr val="FF8000"/>
                </a:solidFill>
                <a:latin typeface="Calibri"/>
                <a:ea typeface="Calibri"/>
                <a:cs typeface="Calibri"/>
                <a:sym typeface="Calibri"/>
              </a:endParaRPr>
            </a:p>
          </p:txBody>
        </p:sp>
        <p:sp>
          <p:nvSpPr>
            <p:cNvPr id="761" name="Google Shape;761;p71"/>
            <p:cNvSpPr/>
            <p:nvPr/>
          </p:nvSpPr>
          <p:spPr>
            <a:xfrm>
              <a:off x="914614" y="1762214"/>
              <a:ext cx="562958" cy="34625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(A)</a:t>
              </a:r>
              <a:endParaRPr/>
            </a:p>
          </p:txBody>
        </p:sp>
      </p:grpSp>
      <p:sp>
        <p:nvSpPr>
          <p:cNvPr id="762" name="Google Shape;762;p71"/>
          <p:cNvSpPr/>
          <p:nvPr/>
        </p:nvSpPr>
        <p:spPr>
          <a:xfrm>
            <a:off x="914400" y="2926080"/>
            <a:ext cx="566928"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(B)</a:t>
            </a:r>
            <a:endParaRPr/>
          </a:p>
        </p:txBody>
      </p:sp>
      <p:sp>
        <p:nvSpPr>
          <p:cNvPr id="763" name="Google Shape;763;p71"/>
          <p:cNvSpPr/>
          <p:nvPr/>
        </p:nvSpPr>
        <p:spPr>
          <a:xfrm>
            <a:off x="914399" y="3840480"/>
            <a:ext cx="566928"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(C)</a:t>
            </a:r>
            <a:endParaRPr/>
          </a:p>
        </p:txBody>
      </p:sp>
      <p:sp>
        <p:nvSpPr>
          <p:cNvPr id="764" name="Google Shape;764;p71"/>
          <p:cNvSpPr/>
          <p:nvPr/>
        </p:nvSpPr>
        <p:spPr>
          <a:xfrm>
            <a:off x="914400" y="5070390"/>
            <a:ext cx="57099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(D)</a:t>
            </a:r>
            <a:endParaRPr b="1" sz="2400">
              <a:solidFill>
                <a:schemeClr val="dk1"/>
              </a:solidFill>
              <a:latin typeface="Calibri"/>
              <a:ea typeface="Calibri"/>
              <a:cs typeface="Calibri"/>
              <a:sym typeface="Calibri"/>
            </a:endParaRPr>
          </a:p>
        </p:txBody>
      </p:sp>
      <p:sp>
        <p:nvSpPr>
          <p:cNvPr id="765" name="Google Shape;765;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766" name="Google Shape;766;p71"/>
          <p:cNvSpPr txBox="1"/>
          <p:nvPr/>
        </p:nvSpPr>
        <p:spPr>
          <a:xfrm>
            <a:off x="675216" y="1022350"/>
            <a:ext cx="687946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Question:</a:t>
            </a:r>
            <a:r>
              <a:rPr lang="en-US" sz="2800">
                <a:solidFill>
                  <a:schemeClr val="dk1"/>
                </a:solidFill>
                <a:latin typeface="Calibri"/>
                <a:ea typeface="Calibri"/>
                <a:cs typeface="Calibri"/>
                <a:sym typeface="Calibri"/>
              </a:rPr>
              <a:t>  Which of the following is TRUE?</a:t>
            </a:r>
            <a:endParaRPr/>
          </a:p>
        </p:txBody>
      </p:sp>
      <p:sp>
        <p:nvSpPr>
          <p:cNvPr id="767" name="Google Shape;767;p71"/>
          <p:cNvSpPr/>
          <p:nvPr/>
        </p:nvSpPr>
        <p:spPr>
          <a:xfrm>
            <a:off x="914400" y="2971799"/>
            <a:ext cx="6858000" cy="822960"/>
          </a:xfrm>
          <a:prstGeom prst="rect">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72"/>
          <p:cNvSpPr txBox="1"/>
          <p:nvPr>
            <p:ph type="title"/>
          </p:nvPr>
        </p:nvSpPr>
        <p:spPr>
          <a:xfrm>
            <a:off x="457200" y="460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lang="en-US"/>
              <a:t>Meet The $taff</a:t>
            </a:r>
            <a:endParaRPr b="0" i="0" sz="4400" u="none" cap="none" strike="noStrike">
              <a:solidFill>
                <a:schemeClr val="accent1"/>
              </a:solidFill>
              <a:latin typeface="Calibri"/>
              <a:ea typeface="Calibri"/>
              <a:cs typeface="Calibri"/>
              <a:sym typeface="Calibri"/>
            </a:endParaRPr>
          </a:p>
        </p:txBody>
      </p:sp>
      <p:graphicFrame>
        <p:nvGraphicFramePr>
          <p:cNvPr id="773" name="Google Shape;773;p72"/>
          <p:cNvGraphicFramePr/>
          <p:nvPr/>
        </p:nvGraphicFramePr>
        <p:xfrm>
          <a:off x="486032" y="1860074"/>
          <a:ext cx="3000000" cy="3000000"/>
        </p:xfrm>
        <a:graphic>
          <a:graphicData uri="http://schemas.openxmlformats.org/drawingml/2006/table">
            <a:tbl>
              <a:tblPr bandRow="1" firstRow="1">
                <a:noFill/>
                <a:tableStyleId>{1490CBD7-F34B-4CD4-A0D0-4D22D12BDBA2}</a:tableStyleId>
              </a:tblPr>
              <a:tblGrid>
                <a:gridCol w="2743200"/>
                <a:gridCol w="2743200"/>
                <a:gridCol w="2743200"/>
              </a:tblGrid>
              <a:tr h="807725">
                <a:tc>
                  <a:txBody>
                    <a:bodyPr/>
                    <a:lstStyle/>
                    <a:p>
                      <a:pPr indent="0" lvl="0" marL="0" marR="0" rtl="0" algn="l">
                        <a:spcBef>
                          <a:spcPts val="0"/>
                        </a:spcBef>
                        <a:spcAft>
                          <a:spcPts val="0"/>
                        </a:spcAft>
                        <a:buNone/>
                      </a:pPr>
                      <a:r>
                        <a:t/>
                      </a:r>
                      <a:endParaRPr b="1" sz="3200">
                        <a:solidFill>
                          <a:srgbClr val="000000"/>
                        </a:solidFill>
                      </a:endParaRPr>
                    </a:p>
                  </a:txBody>
                  <a:tcPr marT="45725" marB="45725" marR="91450" marL="91450" anchor="ctr">
                    <a:lnB cap="flat" cmpd="sng" w="12700">
                      <a:solidFill>
                        <a:srgbClr val="FFFFFF"/>
                      </a:solidFill>
                      <a:prstDash val="solid"/>
                      <a:round/>
                      <a:headEnd len="sm" w="sm" type="none"/>
                      <a:tailEnd len="sm" w="sm" type="none"/>
                    </a:lnB>
                  </a:tcPr>
                </a:tc>
                <a:tc>
                  <a:txBody>
                    <a:bodyPr/>
                    <a:lstStyle/>
                    <a:p>
                      <a:pPr indent="0" lvl="0" marL="0" marR="0" rtl="0" algn="r">
                        <a:spcBef>
                          <a:spcPts val="0"/>
                        </a:spcBef>
                        <a:spcAft>
                          <a:spcPts val="0"/>
                        </a:spcAft>
                        <a:buNone/>
                      </a:pPr>
                      <a:r>
                        <a:rPr lang="en-US" sz="3200"/>
                        <a:t>Rebecca</a:t>
                      </a:r>
                      <a:endParaRPr b="1" sz="3200">
                        <a:solidFill>
                          <a:srgbClr val="FFFFFF"/>
                        </a:solidFill>
                      </a:endParaRPr>
                    </a:p>
                  </a:txBody>
                  <a:tcPr marT="45725" marB="45725" marR="91450" marL="91450" anchor="ctr"/>
                </a:tc>
                <a:tc>
                  <a:txBody>
                    <a:bodyPr/>
                    <a:lstStyle/>
                    <a:p>
                      <a:pPr indent="0" lvl="0" marL="0" marR="0" rtl="0" algn="r">
                        <a:spcBef>
                          <a:spcPts val="0"/>
                        </a:spcBef>
                        <a:spcAft>
                          <a:spcPts val="0"/>
                        </a:spcAft>
                        <a:buNone/>
                      </a:pPr>
                      <a:r>
                        <a:rPr lang="en-US" sz="3200"/>
                        <a:t>Steven</a:t>
                      </a:r>
                      <a:endParaRPr b="1" sz="3200">
                        <a:solidFill>
                          <a:srgbClr val="FFFFFF"/>
                        </a:solidFill>
                      </a:endParaRPr>
                    </a:p>
                  </a:txBody>
                  <a:tcPr marT="45725" marB="45725" marR="91450" marL="91450" anchor="ctr"/>
                </a:tc>
              </a:tr>
              <a:tr h="807725">
                <a:tc>
                  <a:txBody>
                    <a:bodyPr/>
                    <a:lstStyle/>
                    <a:p>
                      <a:pPr indent="0" lvl="0" marL="0" marR="0" rtl="0" algn="l">
                        <a:spcBef>
                          <a:spcPts val="0"/>
                        </a:spcBef>
                        <a:spcAft>
                          <a:spcPts val="0"/>
                        </a:spcAft>
                        <a:buNone/>
                      </a:pPr>
                      <a:r>
                        <a:rPr b="1" lang="en-US" sz="2400"/>
                        <a:t>Favorite artist?</a:t>
                      </a:r>
                      <a:endParaRPr b="1" sz="2400"/>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US" sz="2400"/>
                        <a:t>$imon &amp; Garfunkel / Tory Amos / Brahms</a:t>
                      </a:r>
                      <a:endParaRPr sz="2400"/>
                    </a:p>
                  </a:txBody>
                  <a:tcPr marT="45725" marB="45725" marR="91450" marL="91450" anchor="ctr">
                    <a:lnL cap="flat" cmpd="sng" w="12700">
                      <a:solidFill>
                        <a:srgbClr val="FFFFFF"/>
                      </a:solidFill>
                      <a:prstDash val="solid"/>
                      <a:round/>
                      <a:headEnd len="sm" w="sm" type="none"/>
                      <a:tailEnd len="sm" w="sm" type="none"/>
                    </a:lnL>
                  </a:tcPr>
                </a:tc>
                <a:tc>
                  <a:txBody>
                    <a:bodyPr/>
                    <a:lstStyle/>
                    <a:p>
                      <a:pPr indent="0" lvl="0" marL="0" rtl="0" algn="l">
                        <a:spcBef>
                          <a:spcPts val="0"/>
                        </a:spcBef>
                        <a:spcAft>
                          <a:spcPts val="0"/>
                        </a:spcAft>
                        <a:buNone/>
                      </a:pPr>
                      <a:r>
                        <a:rPr lang="en-US" sz="2400"/>
                        <a:t>Bleachers</a:t>
                      </a:r>
                      <a:endParaRPr sz="2400"/>
                    </a:p>
                  </a:txBody>
                  <a:tcPr marT="45725" marB="45725" marR="91450" marL="91450" anchor="ctr"/>
                </a:tc>
              </a:tr>
              <a:tr h="807725">
                <a:tc>
                  <a:txBody>
                    <a:bodyPr/>
                    <a:lstStyle/>
                    <a:p>
                      <a:pPr indent="0" lvl="0" marL="0" marR="0" rtl="0" algn="l">
                        <a:spcBef>
                          <a:spcPts val="0"/>
                        </a:spcBef>
                        <a:spcAft>
                          <a:spcPts val="0"/>
                        </a:spcAft>
                        <a:buNone/>
                      </a:pPr>
                      <a:r>
                        <a:rPr b="1" lang="en-US" sz="2400"/>
                        <a:t>Bribe food?</a:t>
                      </a:r>
                      <a:endParaRPr b="1" sz="2400"/>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US" sz="2400"/>
                        <a:t>All sweet things</a:t>
                      </a:r>
                      <a:endParaRPr sz="2400"/>
                    </a:p>
                  </a:txBody>
                  <a:tcPr marT="45725" marB="45725" marR="91450" marL="91450" anchor="ctr">
                    <a:lnL cap="flat" cmpd="sng" w="12700">
                      <a:solidFill>
                        <a:srgbClr val="FFFFFF"/>
                      </a:solidFill>
                      <a:prstDash val="solid"/>
                      <a:round/>
                      <a:headEnd len="sm" w="sm" type="none"/>
                      <a:tailEnd len="sm" w="sm" type="none"/>
                    </a:lnL>
                  </a:tcPr>
                </a:tc>
                <a:tc>
                  <a:txBody>
                    <a:bodyPr/>
                    <a:lstStyle/>
                    <a:p>
                      <a:pPr indent="0" lvl="0" marL="0" rtl="0" algn="l">
                        <a:spcBef>
                          <a:spcPts val="0"/>
                        </a:spcBef>
                        <a:spcAft>
                          <a:spcPts val="0"/>
                        </a:spcAft>
                        <a:buNone/>
                      </a:pPr>
                      <a:r>
                        <a:rPr lang="en-US" sz="2400"/>
                        <a:t>Pomegranates</a:t>
                      </a:r>
                      <a:endParaRPr sz="2400"/>
                    </a:p>
                  </a:txBody>
                  <a:tcPr marT="45725" marB="45725" marR="91450" marL="91450" anchor="ctr"/>
                </a:tc>
              </a:tr>
              <a:tr h="807725">
                <a:tc>
                  <a:txBody>
                    <a:bodyPr/>
                    <a:lstStyle/>
                    <a:p>
                      <a:pPr indent="0" lvl="0" marL="0" marR="0" rtl="0" algn="l">
                        <a:spcBef>
                          <a:spcPts val="0"/>
                        </a:spcBef>
                        <a:spcAft>
                          <a:spcPts val="0"/>
                        </a:spcAft>
                        <a:buNone/>
                      </a:pPr>
                      <a:r>
                        <a:rPr b="1" lang="en-US" sz="2400"/>
                        <a:t>Favorite game?</a:t>
                      </a:r>
                      <a:endParaRPr b="1" sz="2400"/>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US" sz="2400"/>
                        <a:t>Hearts &amp; Canasta, Evolution</a:t>
                      </a:r>
                      <a:endParaRPr sz="2400"/>
                    </a:p>
                  </a:txBody>
                  <a:tcPr marT="45725" marB="45725" marR="91450" marL="91450" anchor="ctr">
                    <a:lnL cap="flat" cmpd="sng" w="12700">
                      <a:solidFill>
                        <a:srgbClr val="FFFFFF"/>
                      </a:solidFill>
                      <a:prstDash val="solid"/>
                      <a:round/>
                      <a:headEnd len="sm" w="sm" type="none"/>
                      <a:tailEnd len="sm" w="sm" type="none"/>
                    </a:lnL>
                  </a:tcPr>
                </a:tc>
                <a:tc>
                  <a:txBody>
                    <a:bodyPr/>
                    <a:lstStyle/>
                    <a:p>
                      <a:pPr indent="0" lvl="0" marL="0" rtl="0" algn="l">
                        <a:spcBef>
                          <a:spcPts val="0"/>
                        </a:spcBef>
                        <a:spcAft>
                          <a:spcPts val="0"/>
                        </a:spcAft>
                        <a:buNone/>
                      </a:pPr>
                      <a:r>
                        <a:rPr lang="en-US" sz="2400"/>
                        <a:t>Maplestory</a:t>
                      </a:r>
                      <a:endParaRPr sz="2400"/>
                    </a:p>
                  </a:txBody>
                  <a:tcPr marT="45725" marB="45725" marR="91450" marL="91450" anchor="ctr"/>
                </a:tc>
              </a:tr>
              <a:tr h="807725">
                <a:tc>
                  <a:txBody>
                    <a:bodyPr/>
                    <a:lstStyle/>
                    <a:p>
                      <a:pPr indent="0" lvl="0" marL="0" marR="0" rtl="0" algn="l">
                        <a:spcBef>
                          <a:spcPts val="0"/>
                        </a:spcBef>
                        <a:spcAft>
                          <a:spcPts val="0"/>
                        </a:spcAft>
                        <a:buNone/>
                      </a:pPr>
                      <a:r>
                        <a:rPr b="1" lang="en-US" sz="2400"/>
                        <a:t>Coolest place you've been to?</a:t>
                      </a:r>
                      <a:endParaRPr b="1" sz="2400"/>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US" sz="2400"/>
                        <a:t>New Zealand, Australia</a:t>
                      </a:r>
                      <a:endParaRPr sz="2400"/>
                    </a:p>
                  </a:txBody>
                  <a:tcPr marT="45725" marB="45725" marR="91450" marL="91450" anchor="ctr">
                    <a:lnL cap="flat" cmpd="sng" w="12700">
                      <a:solidFill>
                        <a:srgbClr val="FFFFFF"/>
                      </a:solidFill>
                      <a:prstDash val="solid"/>
                      <a:round/>
                      <a:headEnd len="sm" w="sm" type="none"/>
                      <a:tailEnd len="sm" w="sm" type="none"/>
                    </a:lnL>
                  </a:tcPr>
                </a:tc>
                <a:tc>
                  <a:txBody>
                    <a:bodyPr/>
                    <a:lstStyle/>
                    <a:p>
                      <a:pPr indent="0" lvl="0" marL="0" rtl="0" algn="l">
                        <a:spcBef>
                          <a:spcPts val="0"/>
                        </a:spcBef>
                        <a:spcAft>
                          <a:spcPts val="0"/>
                        </a:spcAft>
                        <a:buNone/>
                      </a:pPr>
                      <a:r>
                        <a:rPr lang="en-US" sz="2400"/>
                        <a:t>Lake Tahoe</a:t>
                      </a:r>
                      <a:endParaRPr sz="2400"/>
                    </a:p>
                  </a:txBody>
                  <a:tcPr marT="45725" marB="45725" marR="91450" marL="91450" anchor="ctr"/>
                </a:tc>
              </a:tr>
            </a:tbl>
          </a:graphicData>
        </a:graphic>
      </p:graphicFrame>
      <p:sp>
        <p:nvSpPr>
          <p:cNvPr id="774" name="Google Shape;774;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rebecca.jpg" id="775" name="Google Shape;775;p72"/>
          <p:cNvPicPr preferRelativeResize="0"/>
          <p:nvPr/>
        </p:nvPicPr>
        <p:blipFill rotWithShape="1">
          <a:blip r:embed="rId3">
            <a:alphaModFix/>
          </a:blip>
          <a:srcRect b="89" l="0" r="0" t="79"/>
          <a:stretch/>
        </p:blipFill>
        <p:spPr>
          <a:xfrm>
            <a:off x="3124200" y="973450"/>
            <a:ext cx="1257250" cy="1676325"/>
          </a:xfrm>
          <a:prstGeom prst="rect">
            <a:avLst/>
          </a:prstGeom>
          <a:noFill/>
          <a:ln>
            <a:noFill/>
          </a:ln>
        </p:spPr>
      </p:pic>
      <p:pic>
        <p:nvPicPr>
          <p:cNvPr descr="steven.jpg" id="776" name="Google Shape;776;p72"/>
          <p:cNvPicPr preferRelativeResize="0"/>
          <p:nvPr/>
        </p:nvPicPr>
        <p:blipFill/>
        <p:spPr>
          <a:xfrm>
            <a:off x="6019800" y="973442"/>
            <a:ext cx="1257250" cy="1676334"/>
          </a:xfrm>
          <a:prstGeom prst="rect">
            <a:avLst/>
          </a:prstGeom>
          <a:noFill/>
          <a:ln>
            <a:noFill/>
          </a:ln>
        </p:spPr>
      </p:pic>
      <p:sp>
        <p:nvSpPr>
          <p:cNvPr id="777" name="Google Shape;777;p7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778" name="Google Shape;778;p7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73"/>
          <p:cNvSpPr txBox="1"/>
          <p:nvPr>
            <p:ph type="title"/>
          </p:nvPr>
        </p:nvSpPr>
        <p:spPr>
          <a:xfrm>
            <a:off x="457200" y="1222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lang="en-US"/>
              <a:t>MIPS </a:t>
            </a:r>
            <a:r>
              <a:rPr b="0" i="0" lang="en-US" sz="4400" u="none" cap="none" strike="noStrike">
                <a:solidFill>
                  <a:schemeClr val="accent1"/>
                </a:solidFill>
                <a:latin typeface="Calibri"/>
                <a:ea typeface="Calibri"/>
                <a:cs typeface="Calibri"/>
                <a:sym typeface="Calibri"/>
              </a:rPr>
              <a:t>Agenda</a:t>
            </a:r>
            <a:endParaRPr b="0" i="0" sz="4400" u="none" cap="none" strike="noStrike">
              <a:solidFill>
                <a:schemeClr val="accent1"/>
              </a:solidFill>
              <a:latin typeface="Calibri"/>
              <a:ea typeface="Calibri"/>
              <a:cs typeface="Calibri"/>
              <a:sym typeface="Calibri"/>
            </a:endParaRPr>
          </a:p>
        </p:txBody>
      </p:sp>
      <p:sp>
        <p:nvSpPr>
          <p:cNvPr id="784" name="Google Shape;784;p73"/>
          <p:cNvSpPr txBox="1"/>
          <p:nvPr>
            <p:ph idx="1" type="body"/>
          </p:nvPr>
        </p:nvSpPr>
        <p:spPr>
          <a:xfrm>
            <a:off x="457200" y="1143000"/>
            <a:ext cx="8229600" cy="4966800"/>
          </a:xfrm>
          <a:prstGeom prst="rect">
            <a:avLst/>
          </a:prstGeom>
          <a:noFill/>
          <a:ln>
            <a:noFill/>
          </a:ln>
        </p:spPr>
        <p:txBody>
          <a:bodyPr anchorCtr="0" anchor="t" bIns="45700" lIns="91425" spcFirstLastPara="1" rIns="91425" wrap="square" tIns="45700">
            <a:noAutofit/>
          </a:bodyPr>
          <a:lstStyle/>
          <a:p>
            <a:pPr indent="-330200" lvl="0" marL="342900" marR="0" rtl="0" algn="l">
              <a:spcBef>
                <a:spcPts val="640"/>
              </a:spcBef>
              <a:spcAft>
                <a:spcPts val="0"/>
              </a:spcAft>
              <a:buClr>
                <a:srgbClr val="888888"/>
              </a:buClr>
              <a:buSzPts val="3000"/>
              <a:buFont typeface="Arial"/>
              <a:buChar char="•"/>
            </a:pPr>
            <a:r>
              <a:rPr lang="en-US" sz="3000">
                <a:solidFill>
                  <a:srgbClr val="888888"/>
                </a:solidFill>
              </a:rPr>
              <a:t>Basic Arithmetic </a:t>
            </a:r>
            <a:r>
              <a:rPr b="0" i="0" lang="en-US" sz="3000" u="none" cap="none" strike="noStrike">
                <a:solidFill>
                  <a:srgbClr val="888888"/>
                </a:solidFill>
                <a:latin typeface="Calibri"/>
                <a:ea typeface="Calibri"/>
                <a:cs typeface="Calibri"/>
                <a:sym typeface="Calibri"/>
              </a:rPr>
              <a:t>Instructions </a:t>
            </a:r>
            <a:endParaRPr sz="3000">
              <a:solidFill>
                <a:srgbClr val="888888"/>
              </a:solidFill>
            </a:endParaRPr>
          </a:p>
          <a:p>
            <a:pPr indent="-330200" lvl="0" marL="342900" marR="0" rtl="0" algn="l">
              <a:spcBef>
                <a:spcPts val="640"/>
              </a:spcBef>
              <a:spcAft>
                <a:spcPts val="0"/>
              </a:spcAft>
              <a:buClr>
                <a:srgbClr val="888888"/>
              </a:buClr>
              <a:buSzPts val="3000"/>
              <a:buFont typeface="Arial"/>
              <a:buChar char="•"/>
            </a:pPr>
            <a:r>
              <a:rPr lang="en-US" sz="3000">
                <a:solidFill>
                  <a:srgbClr val="888888"/>
                </a:solidFill>
              </a:rPr>
              <a:t>Comments</a:t>
            </a:r>
            <a:endParaRPr sz="3000">
              <a:solidFill>
                <a:srgbClr val="888888"/>
              </a:solidFill>
            </a:endParaRPr>
          </a:p>
          <a:p>
            <a:pPr indent="-330200" lvl="0" marL="342900" marR="0" rtl="0" algn="l">
              <a:spcBef>
                <a:spcPts val="640"/>
              </a:spcBef>
              <a:spcAft>
                <a:spcPts val="0"/>
              </a:spcAft>
              <a:buClr>
                <a:srgbClr val="888888"/>
              </a:buClr>
              <a:buSzPts val="3000"/>
              <a:buFont typeface="Arial"/>
              <a:buChar char="•"/>
            </a:pPr>
            <a:r>
              <a:rPr lang="en-US" sz="3000">
                <a:solidFill>
                  <a:srgbClr val="888888"/>
                </a:solidFill>
              </a:rPr>
              <a:t>$zero</a:t>
            </a:r>
            <a:endParaRPr sz="3000">
              <a:solidFill>
                <a:srgbClr val="888888"/>
              </a:solidFill>
            </a:endParaRPr>
          </a:p>
          <a:p>
            <a:pPr indent="-330200" lvl="0" marL="342900" marR="0" rtl="0" algn="l">
              <a:spcBef>
                <a:spcPts val="640"/>
              </a:spcBef>
              <a:spcAft>
                <a:spcPts val="0"/>
              </a:spcAft>
              <a:buClr>
                <a:srgbClr val="888888"/>
              </a:buClr>
              <a:buSzPts val="3000"/>
              <a:buFont typeface="Arial"/>
              <a:buChar char="•"/>
            </a:pPr>
            <a:r>
              <a:rPr b="0" i="0" lang="en-US" sz="3000" u="none" cap="none" strike="noStrike">
                <a:solidFill>
                  <a:srgbClr val="888888"/>
                </a:solidFill>
                <a:latin typeface="Calibri"/>
                <a:ea typeface="Calibri"/>
                <a:cs typeface="Calibri"/>
                <a:sym typeface="Calibri"/>
              </a:rPr>
              <a:t>Immediates / Overflow</a:t>
            </a:r>
            <a:endParaRPr b="0" i="0" sz="3000" u="none" cap="none" strike="noStrike">
              <a:solidFill>
                <a:srgbClr val="888888"/>
              </a:solidFill>
              <a:latin typeface="Calibri"/>
              <a:ea typeface="Calibri"/>
              <a:cs typeface="Calibri"/>
              <a:sym typeface="Calibri"/>
            </a:endParaRPr>
          </a:p>
          <a:p>
            <a:pPr indent="-330200" lvl="0" marL="342900" marR="0" rtl="0" algn="l">
              <a:spcBef>
                <a:spcPts val="640"/>
              </a:spcBef>
              <a:spcAft>
                <a:spcPts val="0"/>
              </a:spcAft>
              <a:buClr>
                <a:srgbClr val="888888"/>
              </a:buClr>
              <a:buSzPts val="3000"/>
              <a:buFont typeface="Arial"/>
              <a:buChar char="•"/>
            </a:pPr>
            <a:r>
              <a:rPr b="0" i="0" lang="en-US" sz="3000" u="none" cap="none" strike="noStrike">
                <a:solidFill>
                  <a:srgbClr val="888888"/>
                </a:solidFill>
                <a:latin typeface="Calibri"/>
                <a:ea typeface="Calibri"/>
                <a:cs typeface="Calibri"/>
                <a:sym typeface="Calibri"/>
              </a:rPr>
              <a:t>Data Transfer Instructions</a:t>
            </a:r>
            <a:endParaRPr sz="3000">
              <a:solidFill>
                <a:srgbClr val="888888"/>
              </a:solidFill>
            </a:endParaRPr>
          </a:p>
          <a:p>
            <a:pPr indent="-330200" lvl="0" marL="342900" marR="0" rtl="0" algn="l">
              <a:spcBef>
                <a:spcPts val="640"/>
              </a:spcBef>
              <a:spcAft>
                <a:spcPts val="0"/>
              </a:spcAft>
              <a:buClr>
                <a:srgbClr val="FF0000"/>
              </a:buClr>
              <a:buSzPts val="3000"/>
              <a:buFont typeface="Arial"/>
              <a:buChar char="•"/>
            </a:pPr>
            <a:r>
              <a:rPr b="0" i="0" lang="en-US" sz="3000" u="none" cap="none" strike="noStrike">
                <a:solidFill>
                  <a:srgbClr val="FF0000"/>
                </a:solidFill>
                <a:latin typeface="Calibri"/>
                <a:ea typeface="Calibri"/>
                <a:cs typeface="Calibri"/>
                <a:sym typeface="Calibri"/>
              </a:rPr>
              <a:t>Decision Making Instructions</a:t>
            </a:r>
            <a:endParaRPr sz="3000">
              <a:solidFill>
                <a:srgbClr val="FF0000"/>
              </a:solidFill>
            </a:endParaRPr>
          </a:p>
          <a:p>
            <a:pPr indent="-330200" lvl="0" marL="342900" marR="0" rtl="0" algn="l">
              <a:spcBef>
                <a:spcPts val="640"/>
              </a:spcBef>
              <a:spcAft>
                <a:spcPts val="0"/>
              </a:spcAft>
              <a:buClr>
                <a:srgbClr val="A5A5A5"/>
              </a:buClr>
              <a:buSzPts val="3000"/>
              <a:buFont typeface="Arial"/>
              <a:buChar char="•"/>
            </a:pPr>
            <a:r>
              <a:rPr b="0" i="0" lang="en-US" sz="3000" u="none" cap="none" strike="noStrike">
                <a:solidFill>
                  <a:srgbClr val="A5A5A5"/>
                </a:solidFill>
                <a:latin typeface="Calibri"/>
                <a:ea typeface="Calibri"/>
                <a:cs typeface="Calibri"/>
                <a:sym typeface="Calibri"/>
              </a:rPr>
              <a:t>Bonus:  C to MIPS Practice</a:t>
            </a:r>
            <a:endParaRPr sz="3000"/>
          </a:p>
          <a:p>
            <a:pPr indent="-330200" lvl="0" marL="342900" marR="0" rtl="0" algn="l">
              <a:spcBef>
                <a:spcPts val="640"/>
              </a:spcBef>
              <a:spcAft>
                <a:spcPts val="0"/>
              </a:spcAft>
              <a:buClr>
                <a:srgbClr val="A5A5A5"/>
              </a:buClr>
              <a:buSzPts val="3000"/>
              <a:buFont typeface="Arial"/>
              <a:buChar char="•"/>
            </a:pPr>
            <a:r>
              <a:rPr b="0" i="0" lang="en-US" sz="3000" u="none" cap="none" strike="noStrike">
                <a:solidFill>
                  <a:srgbClr val="A5A5A5"/>
                </a:solidFill>
                <a:latin typeface="Calibri"/>
                <a:ea typeface="Calibri"/>
                <a:cs typeface="Calibri"/>
                <a:sym typeface="Calibri"/>
              </a:rPr>
              <a:t>Bonus:  Additional Instructions</a:t>
            </a:r>
            <a:endParaRPr sz="3000"/>
          </a:p>
        </p:txBody>
      </p:sp>
      <p:sp>
        <p:nvSpPr>
          <p:cNvPr id="785" name="Google Shape;785;p7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786" name="Google Shape;786;p7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787" name="Google Shape;787;p7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Computer Decision Making</a:t>
            </a:r>
            <a:endParaRPr b="0" i="0" sz="4400" u="none" cap="none" strike="noStrike">
              <a:solidFill>
                <a:schemeClr val="accent1"/>
              </a:solidFill>
              <a:latin typeface="Calibri"/>
              <a:ea typeface="Calibri"/>
              <a:cs typeface="Calibri"/>
              <a:sym typeface="Calibri"/>
            </a:endParaRPr>
          </a:p>
        </p:txBody>
      </p:sp>
      <p:sp>
        <p:nvSpPr>
          <p:cNvPr id="793" name="Google Shape;793;p74"/>
          <p:cNvSpPr txBox="1"/>
          <p:nvPr>
            <p:ph idx="1" type="body"/>
          </p:nvPr>
        </p:nvSpPr>
        <p:spPr>
          <a:xfrm>
            <a:off x="457200" y="1600200"/>
            <a:ext cx="8229600" cy="485255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In C, we had </a:t>
            </a:r>
            <a:r>
              <a:rPr b="0" i="1" lang="en-US" sz="3200" u="none" cap="none" strike="noStrike">
                <a:solidFill>
                  <a:schemeClr val="dk1"/>
                </a:solidFill>
                <a:latin typeface="Calibri"/>
                <a:ea typeface="Calibri"/>
                <a:cs typeface="Calibri"/>
                <a:sym typeface="Calibri"/>
              </a:rPr>
              <a:t>control flow</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Outcomes of comparative/logical statements determined which blocks of code to execute</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In MIPS, we can’t define blocks of code; all we have are </a:t>
            </a:r>
            <a:r>
              <a:rPr b="0" i="0" lang="en-US" sz="3200" u="none" cap="none" strike="noStrike">
                <a:solidFill>
                  <a:srgbClr val="FF0000"/>
                </a:solidFill>
                <a:latin typeface="Calibri"/>
                <a:ea typeface="Calibri"/>
                <a:cs typeface="Calibri"/>
                <a:sym typeface="Calibri"/>
              </a:rPr>
              <a:t>labels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Defined by text followed by a colon (e.g. </a:t>
            </a:r>
            <a:r>
              <a:rPr b="0" i="0" lang="en-US" sz="2600" u="none" cap="none" strike="noStrike">
                <a:solidFill>
                  <a:schemeClr val="dk1"/>
                </a:solidFill>
                <a:latin typeface="Courier New"/>
                <a:ea typeface="Courier New"/>
                <a:cs typeface="Courier New"/>
                <a:sym typeface="Courier New"/>
              </a:rPr>
              <a:t>main:</a:t>
            </a:r>
            <a:r>
              <a:rPr b="0" i="0" lang="en-US" sz="2800" u="none" cap="none" strike="noStrike">
                <a:solidFill>
                  <a:schemeClr val="dk1"/>
                </a:solidFill>
                <a:latin typeface="Calibri"/>
                <a:ea typeface="Calibri"/>
                <a:cs typeface="Calibri"/>
                <a:sym typeface="Calibri"/>
              </a:rPr>
              <a:t>) and refers to the instruction that follows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Generate control flow by jumping to labels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 has these too, but they are considered bad style</a:t>
            </a:r>
            <a:endParaRPr/>
          </a:p>
        </p:txBody>
      </p:sp>
      <p:sp>
        <p:nvSpPr>
          <p:cNvPr id="794" name="Google Shape;794;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795" name="Google Shape;795;p7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796" name="Google Shape;796;p7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Decision Making Instructions</a:t>
            </a:r>
            <a:endParaRPr b="0" i="0" sz="4400" u="none" cap="none" strike="noStrike">
              <a:solidFill>
                <a:schemeClr val="accent1"/>
              </a:solidFill>
              <a:latin typeface="Calibri"/>
              <a:ea typeface="Calibri"/>
              <a:cs typeface="Calibri"/>
              <a:sym typeface="Calibri"/>
            </a:endParaRPr>
          </a:p>
        </p:txBody>
      </p:sp>
      <p:sp>
        <p:nvSpPr>
          <p:cNvPr id="802" name="Google Shape;802;p75"/>
          <p:cNvSpPr txBox="1"/>
          <p:nvPr>
            <p:ph idx="1" type="body"/>
          </p:nvPr>
        </p:nvSpPr>
        <p:spPr>
          <a:xfrm>
            <a:off x="457200" y="1600200"/>
            <a:ext cx="8229600" cy="4873336"/>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Branch If Equal</a:t>
            </a:r>
            <a:r>
              <a:rPr b="0" i="0" lang="en-US" sz="32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beq</a:t>
            </a:r>
            <a:r>
              <a:rPr b="0" i="0" lang="en-US" sz="3200" u="none" cap="none" strike="noStrike">
                <a:solidFill>
                  <a:schemeClr val="dk1"/>
                </a:solidFill>
                <a:latin typeface="Calibri"/>
                <a:ea typeface="Calibri"/>
                <a:cs typeface="Calibri"/>
                <a:sym typeface="Calibri"/>
              </a:rPr>
              <a:t>)</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ourier New"/>
                <a:ea typeface="Courier New"/>
                <a:cs typeface="Courier New"/>
                <a:sym typeface="Courier New"/>
              </a:rPr>
              <a:t>beq reg1,reg2,label</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If value in </a:t>
            </a:r>
            <a:r>
              <a:rPr b="0" i="0" lang="en-US" sz="2600" u="none" cap="none" strike="noStrike">
                <a:solidFill>
                  <a:schemeClr val="dk1"/>
                </a:solidFill>
                <a:latin typeface="Courier New"/>
                <a:ea typeface="Courier New"/>
                <a:cs typeface="Courier New"/>
                <a:sym typeface="Courier New"/>
              </a:rPr>
              <a:t>reg1</a:t>
            </a:r>
            <a:r>
              <a:rPr b="0" i="0" lang="en-US" sz="2800" u="none" cap="none" strike="noStrike">
                <a:solidFill>
                  <a:schemeClr val="dk1"/>
                </a:solidFill>
                <a:latin typeface="Calibri"/>
                <a:ea typeface="Calibri"/>
                <a:cs typeface="Calibri"/>
                <a:sym typeface="Calibri"/>
              </a:rPr>
              <a:t> = value in </a:t>
            </a:r>
            <a:r>
              <a:rPr b="0" i="0" lang="en-US" sz="2600" u="none" cap="none" strike="noStrike">
                <a:solidFill>
                  <a:schemeClr val="dk1"/>
                </a:solidFill>
                <a:latin typeface="Courier New"/>
                <a:ea typeface="Courier New"/>
                <a:cs typeface="Courier New"/>
                <a:sym typeface="Courier New"/>
              </a:rPr>
              <a:t>reg2</a:t>
            </a:r>
            <a:r>
              <a:rPr b="0" i="0" lang="en-US" sz="2800" u="none" cap="none" strike="noStrike">
                <a:solidFill>
                  <a:schemeClr val="dk1"/>
                </a:solidFill>
                <a:latin typeface="Calibri"/>
                <a:ea typeface="Calibri"/>
                <a:cs typeface="Calibri"/>
                <a:sym typeface="Calibri"/>
              </a:rPr>
              <a:t>, go to </a:t>
            </a:r>
            <a:r>
              <a:rPr b="0" i="0" lang="en-US" sz="2600" u="none" cap="none" strike="noStrike">
                <a:solidFill>
                  <a:schemeClr val="dk1"/>
                </a:solidFill>
                <a:latin typeface="Courier New"/>
                <a:ea typeface="Courier New"/>
                <a:cs typeface="Courier New"/>
                <a:sym typeface="Courier New"/>
              </a:rPr>
              <a:t>label</a:t>
            </a:r>
            <a:endParaRPr b="0" i="0" sz="2600" u="none" cap="none" strike="noStrike">
              <a:solidFill>
                <a:schemeClr val="dk1"/>
              </a:solidFill>
              <a:latin typeface="Courier New"/>
              <a:ea typeface="Courier New"/>
              <a:cs typeface="Courier New"/>
              <a:sym typeface="Courier New"/>
            </a:endParaRPr>
          </a:p>
          <a:p>
            <a:pPr indent="-342900" lvl="0" marL="342900" marR="0" rtl="0" algn="l">
              <a:spcBef>
                <a:spcPts val="64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Branch If Not Equal</a:t>
            </a:r>
            <a:r>
              <a:rPr b="0" i="0" lang="en-US" sz="32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bne</a:t>
            </a:r>
            <a:r>
              <a:rPr b="0" i="0" lang="en-US" sz="3200" u="none" cap="none" strike="noStrike">
                <a:solidFill>
                  <a:schemeClr val="dk1"/>
                </a:solidFill>
                <a:latin typeface="Calibri"/>
                <a:ea typeface="Calibri"/>
                <a:cs typeface="Calibri"/>
                <a:sym typeface="Calibri"/>
              </a:rPr>
              <a:t>)</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ourier New"/>
                <a:ea typeface="Courier New"/>
                <a:cs typeface="Courier New"/>
                <a:sym typeface="Courier New"/>
              </a:rPr>
              <a:t>bne reg1,reg2,label</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If value in </a:t>
            </a:r>
            <a:r>
              <a:rPr b="0" i="0" lang="en-US" sz="2600" u="none" cap="none" strike="noStrike">
                <a:solidFill>
                  <a:schemeClr val="dk1"/>
                </a:solidFill>
                <a:latin typeface="Courier New"/>
                <a:ea typeface="Courier New"/>
                <a:cs typeface="Courier New"/>
                <a:sym typeface="Courier New"/>
              </a:rPr>
              <a:t>reg1</a:t>
            </a:r>
            <a:r>
              <a:rPr b="0" i="0" lang="en-US" sz="2800" u="none" cap="none" strike="noStrike">
                <a:solidFill>
                  <a:schemeClr val="dk1"/>
                </a:solidFill>
                <a:latin typeface="Calibri"/>
                <a:ea typeface="Calibri"/>
                <a:cs typeface="Calibri"/>
                <a:sym typeface="Calibri"/>
              </a:rPr>
              <a:t> ≠ value in </a:t>
            </a:r>
            <a:r>
              <a:rPr b="0" i="0" lang="en-US" sz="2600" u="none" cap="none" strike="noStrike">
                <a:solidFill>
                  <a:schemeClr val="dk1"/>
                </a:solidFill>
                <a:latin typeface="Courier New"/>
                <a:ea typeface="Courier New"/>
                <a:cs typeface="Courier New"/>
                <a:sym typeface="Courier New"/>
              </a:rPr>
              <a:t>reg2</a:t>
            </a:r>
            <a:r>
              <a:rPr b="0" i="0" lang="en-US" sz="2800" u="none" cap="none" strike="noStrike">
                <a:solidFill>
                  <a:schemeClr val="dk1"/>
                </a:solidFill>
                <a:latin typeface="Calibri"/>
                <a:ea typeface="Calibri"/>
                <a:cs typeface="Calibri"/>
                <a:sym typeface="Calibri"/>
              </a:rPr>
              <a:t>, go to </a:t>
            </a:r>
            <a:r>
              <a:rPr b="0" i="0" lang="en-US" sz="2600" u="none" cap="none" strike="noStrike">
                <a:solidFill>
                  <a:schemeClr val="dk1"/>
                </a:solidFill>
                <a:latin typeface="Courier New"/>
                <a:ea typeface="Courier New"/>
                <a:cs typeface="Courier New"/>
                <a:sym typeface="Courier New"/>
              </a:rPr>
              <a:t>label</a:t>
            </a:r>
            <a:endParaRPr/>
          </a:p>
          <a:p>
            <a:pPr indent="-342900" lvl="0" marL="342900" marR="0" rtl="0" algn="l">
              <a:spcBef>
                <a:spcPts val="64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Jump</a:t>
            </a:r>
            <a:r>
              <a:rPr b="0" i="0" lang="en-US" sz="32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j</a:t>
            </a:r>
            <a:r>
              <a:rPr b="0" i="0" lang="en-US" sz="3200" u="none" cap="none" strike="noStrike">
                <a:solidFill>
                  <a:schemeClr val="dk1"/>
                </a:solidFill>
                <a:latin typeface="Calibri"/>
                <a:ea typeface="Calibri"/>
                <a:cs typeface="Calibri"/>
                <a:sym typeface="Calibri"/>
              </a:rPr>
              <a:t>)</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ourier New"/>
                <a:ea typeface="Courier New"/>
                <a:cs typeface="Courier New"/>
                <a:sym typeface="Courier New"/>
              </a:rPr>
              <a:t>j label</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Unconditional jump to </a:t>
            </a:r>
            <a:r>
              <a:rPr b="0" i="0" lang="en-US" sz="2600" u="none" cap="none" strike="noStrike">
                <a:solidFill>
                  <a:schemeClr val="dk1"/>
                </a:solidFill>
                <a:latin typeface="Courier New"/>
                <a:ea typeface="Courier New"/>
                <a:cs typeface="Courier New"/>
                <a:sym typeface="Courier New"/>
              </a:rPr>
              <a:t>label</a:t>
            </a:r>
            <a:endParaRPr b="0" i="0" sz="2600" u="none" cap="none" strike="noStrike">
              <a:solidFill>
                <a:schemeClr val="dk1"/>
              </a:solidFill>
              <a:latin typeface="Courier New"/>
              <a:ea typeface="Courier New"/>
              <a:cs typeface="Courier New"/>
              <a:sym typeface="Courier New"/>
            </a:endParaRPr>
          </a:p>
        </p:txBody>
      </p:sp>
      <p:sp>
        <p:nvSpPr>
          <p:cNvPr id="803" name="Google Shape;803;p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804" name="Google Shape;804;p7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805" name="Google Shape;805;p7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Breaking Down the If Else</a:t>
            </a:r>
            <a:endParaRPr b="0" i="0" sz="4400" u="none" cap="none" strike="noStrike">
              <a:solidFill>
                <a:schemeClr val="accent1"/>
              </a:solidFill>
              <a:latin typeface="Calibri"/>
              <a:ea typeface="Calibri"/>
              <a:cs typeface="Calibri"/>
              <a:sym typeface="Calibri"/>
            </a:endParaRPr>
          </a:p>
        </p:txBody>
      </p:sp>
      <p:sp>
        <p:nvSpPr>
          <p:cNvPr id="811" name="Google Shape;811;p76"/>
          <p:cNvSpPr txBox="1"/>
          <p:nvPr>
            <p:ph idx="1" type="body"/>
          </p:nvPr>
        </p:nvSpPr>
        <p:spPr>
          <a:xfrm>
            <a:off x="457200" y="1371600"/>
            <a:ext cx="4040188" cy="639762"/>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Font typeface="Arial"/>
              <a:buNone/>
            </a:pPr>
            <a:r>
              <a:rPr b="1" i="0" lang="en-US" sz="3200" u="none" cap="none" strike="noStrike">
                <a:solidFill>
                  <a:schemeClr val="dk1"/>
                </a:solidFill>
                <a:latin typeface="Calibri"/>
                <a:ea typeface="Calibri"/>
                <a:cs typeface="Calibri"/>
                <a:sym typeface="Calibri"/>
              </a:rPr>
              <a:t>C Code:</a:t>
            </a:r>
            <a:endParaRPr b="1" i="0" sz="3200" u="none" cap="none" strike="noStrike">
              <a:solidFill>
                <a:schemeClr val="dk1"/>
              </a:solidFill>
              <a:latin typeface="Calibri"/>
              <a:ea typeface="Calibri"/>
              <a:cs typeface="Calibri"/>
              <a:sym typeface="Calibri"/>
            </a:endParaRPr>
          </a:p>
        </p:txBody>
      </p:sp>
      <p:sp>
        <p:nvSpPr>
          <p:cNvPr id="812" name="Google Shape;812;p76"/>
          <p:cNvSpPr txBox="1"/>
          <p:nvPr>
            <p:ph idx="2" type="body"/>
          </p:nvPr>
        </p:nvSpPr>
        <p:spPr>
          <a:xfrm>
            <a:off x="457200" y="2011679"/>
            <a:ext cx="4040188" cy="44326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if(i==j)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 = b  /* then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else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 = -b /* else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a:t>
            </a:r>
            <a:endParaRPr/>
          </a:p>
          <a:p>
            <a:pPr indent="-342900" lvl="0" marL="342900" marR="0" rtl="0" algn="l">
              <a:spcBef>
                <a:spcPts val="640"/>
              </a:spcBef>
              <a:spcAft>
                <a:spcPts val="0"/>
              </a:spcAft>
              <a:buClr>
                <a:schemeClr val="dk1"/>
              </a:buClr>
              <a:buFont typeface="Arial"/>
              <a:buNone/>
            </a:pPr>
            <a:r>
              <a:rPr b="1" i="0" lang="en-US" sz="3200" u="none" cap="none" strike="noStrike">
                <a:solidFill>
                  <a:schemeClr val="dk1"/>
                </a:solidFill>
                <a:latin typeface="Calibri"/>
                <a:ea typeface="Calibri"/>
                <a:cs typeface="Calibri"/>
                <a:sym typeface="Calibri"/>
              </a:rPr>
              <a:t>In English:</a:t>
            </a:r>
            <a:endParaRPr/>
          </a:p>
          <a:p>
            <a:pPr indent="-342900" lvl="0" marL="3429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TRUE, execute the </a:t>
            </a:r>
            <a:r>
              <a:rPr b="0" i="0" lang="en-US" sz="2400" u="sng" cap="none" strike="noStrike">
                <a:solidFill>
                  <a:schemeClr val="dk1"/>
                </a:solidFill>
                <a:latin typeface="Calibri"/>
                <a:ea typeface="Calibri"/>
                <a:cs typeface="Calibri"/>
                <a:sym typeface="Calibri"/>
              </a:rPr>
              <a:t>THEN</a:t>
            </a:r>
            <a:r>
              <a:rPr b="1" i="0" lang="en-US" sz="24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block</a:t>
            </a:r>
            <a:endParaRPr/>
          </a:p>
          <a:p>
            <a:pPr indent="-342900" lvl="0" marL="3429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FALSE, execute the </a:t>
            </a:r>
            <a:r>
              <a:rPr b="0" i="0" lang="en-US" sz="2400" u="sng" cap="none" strike="noStrike">
                <a:solidFill>
                  <a:schemeClr val="dk1"/>
                </a:solidFill>
                <a:latin typeface="Calibri"/>
                <a:ea typeface="Calibri"/>
                <a:cs typeface="Calibri"/>
                <a:sym typeface="Calibri"/>
              </a:rPr>
              <a:t>ELSE</a:t>
            </a:r>
            <a:r>
              <a:rPr b="0" i="1" lang="en-US" sz="24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block</a:t>
            </a:r>
            <a:endParaRPr b="0" i="0" sz="2400" u="none" cap="none" strike="noStrike">
              <a:solidFill>
                <a:schemeClr val="dk1"/>
              </a:solidFill>
              <a:latin typeface="Calibri"/>
              <a:ea typeface="Calibri"/>
              <a:cs typeface="Calibri"/>
              <a:sym typeface="Calibri"/>
            </a:endParaRPr>
          </a:p>
        </p:txBody>
      </p:sp>
      <p:sp>
        <p:nvSpPr>
          <p:cNvPr id="813" name="Google Shape;813;p76"/>
          <p:cNvSpPr txBox="1"/>
          <p:nvPr>
            <p:ph idx="3" type="body"/>
          </p:nvPr>
        </p:nvSpPr>
        <p:spPr>
          <a:xfrm>
            <a:off x="4645025" y="1371600"/>
            <a:ext cx="4041775" cy="639762"/>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Font typeface="Arial"/>
              <a:buNone/>
            </a:pPr>
            <a:r>
              <a:rPr b="1" i="0" lang="en-US" sz="3200" u="none" cap="none" strike="noStrike">
                <a:solidFill>
                  <a:schemeClr val="dk1"/>
                </a:solidFill>
                <a:latin typeface="Calibri"/>
                <a:ea typeface="Calibri"/>
                <a:cs typeface="Calibri"/>
                <a:sym typeface="Calibri"/>
              </a:rPr>
              <a:t>MIPS (beq):</a:t>
            </a:r>
            <a:endParaRPr b="1" i="0" sz="3200" u="none" cap="none" strike="noStrike">
              <a:solidFill>
                <a:schemeClr val="dk1"/>
              </a:solidFill>
              <a:latin typeface="Calibri"/>
              <a:ea typeface="Calibri"/>
              <a:cs typeface="Calibri"/>
              <a:sym typeface="Calibri"/>
            </a:endParaRPr>
          </a:p>
        </p:txBody>
      </p:sp>
      <p:sp>
        <p:nvSpPr>
          <p:cNvPr id="814" name="Google Shape;814;p76"/>
          <p:cNvSpPr txBox="1"/>
          <p:nvPr>
            <p:ph idx="4" type="body"/>
          </p:nvPr>
        </p:nvSpPr>
        <p:spPr>
          <a:xfrm>
            <a:off x="4645025" y="2011680"/>
            <a:ext cx="4041775" cy="445443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i→$s0, j→$s1</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a→$s2, b→$s3</a:t>
            </a:r>
            <a:endParaRPr b="0" i="1" sz="2400" u="none" cap="none" strike="noStrike">
              <a:solidFill>
                <a:schemeClr val="dk1"/>
              </a:solidFill>
              <a:latin typeface="Courier New"/>
              <a:ea typeface="Courier New"/>
              <a:cs typeface="Courier New"/>
              <a:sym typeface="Courier New"/>
            </a:endParaRPr>
          </a:p>
          <a:p>
            <a:pPr indent="-342900" lvl="0" marL="342900" marR="0" rtl="0" algn="l">
              <a:spcBef>
                <a:spcPts val="180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beq $s0,$s1,</a:t>
            </a:r>
            <a:r>
              <a:rPr b="0" i="0" lang="en-US" sz="2400" u="none" cap="none" strike="noStrike">
                <a:solidFill>
                  <a:schemeClr val="accent6"/>
                </a:solidFill>
                <a:latin typeface="Courier New"/>
                <a:ea typeface="Courier New"/>
                <a:cs typeface="Courier New"/>
                <a:sym typeface="Courier New"/>
              </a:rPr>
              <a:t>then</a:t>
            </a:r>
            <a:endParaRPr/>
          </a:p>
          <a:p>
            <a:pPr indent="-342900" lvl="0" marL="342900" marR="0" rtl="0" algn="l">
              <a:spcBef>
                <a:spcPts val="480"/>
              </a:spcBef>
              <a:spcAft>
                <a:spcPts val="0"/>
              </a:spcAft>
              <a:buClr>
                <a:schemeClr val="accent4"/>
              </a:buClr>
              <a:buFont typeface="Arial"/>
              <a:buNone/>
            </a:pPr>
            <a:r>
              <a:rPr b="0" i="0" lang="en-US" sz="2400" u="none" cap="none" strike="noStrike">
                <a:solidFill>
                  <a:schemeClr val="accent4"/>
                </a:solidFill>
                <a:latin typeface="Courier New"/>
                <a:ea typeface="Courier New"/>
                <a:cs typeface="Courier New"/>
                <a:sym typeface="Courier New"/>
              </a:rPr>
              <a:t>else:</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sub $s2, $0, $s3</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j   </a:t>
            </a:r>
            <a:r>
              <a:rPr b="0" i="0" lang="en-US" sz="2400" u="none" cap="none" strike="noStrike">
                <a:solidFill>
                  <a:schemeClr val="accent6"/>
                </a:solidFill>
                <a:latin typeface="Courier New"/>
                <a:ea typeface="Courier New"/>
                <a:cs typeface="Courier New"/>
                <a:sym typeface="Courier New"/>
              </a:rPr>
              <a:t>end</a:t>
            </a:r>
            <a:endParaRPr/>
          </a:p>
          <a:p>
            <a:pPr indent="-342900" lvl="0" marL="342900" marR="0" rtl="0" algn="l">
              <a:spcBef>
                <a:spcPts val="480"/>
              </a:spcBef>
              <a:spcAft>
                <a:spcPts val="0"/>
              </a:spcAft>
              <a:buClr>
                <a:schemeClr val="accent4"/>
              </a:buClr>
              <a:buFont typeface="Arial"/>
              <a:buNone/>
            </a:pPr>
            <a:r>
              <a:rPr b="0" i="0" lang="en-US" sz="2400" u="none" cap="none" strike="noStrike">
                <a:solidFill>
                  <a:schemeClr val="accent4"/>
                </a:solidFill>
                <a:latin typeface="Courier New"/>
                <a:ea typeface="Courier New"/>
                <a:cs typeface="Courier New"/>
                <a:sym typeface="Courier New"/>
              </a:rPr>
              <a:t>then:</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add $s2, $s3, $0</a:t>
            </a:r>
            <a:endParaRPr/>
          </a:p>
          <a:p>
            <a:pPr indent="-342900" lvl="0" marL="342900" marR="0" rtl="0" algn="l">
              <a:spcBef>
                <a:spcPts val="480"/>
              </a:spcBef>
              <a:spcAft>
                <a:spcPts val="0"/>
              </a:spcAft>
              <a:buClr>
                <a:schemeClr val="accent4"/>
              </a:buClr>
              <a:buFont typeface="Arial"/>
              <a:buNone/>
            </a:pPr>
            <a:r>
              <a:rPr b="0" i="0" lang="en-US" sz="2400" u="none" cap="none" strike="noStrike">
                <a:solidFill>
                  <a:schemeClr val="accent4"/>
                </a:solidFill>
                <a:latin typeface="Courier New"/>
                <a:ea typeface="Courier New"/>
                <a:cs typeface="Courier New"/>
                <a:sym typeface="Courier New"/>
              </a:rPr>
              <a:t>end:</a:t>
            </a:r>
            <a:endParaRPr/>
          </a:p>
        </p:txBody>
      </p:sp>
      <p:sp>
        <p:nvSpPr>
          <p:cNvPr id="815" name="Google Shape;815;p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816" name="Google Shape;816;p76"/>
          <p:cNvSpPr txBox="1"/>
          <p:nvPr/>
        </p:nvSpPr>
        <p:spPr>
          <a:xfrm>
            <a:off x="6928085" y="3043237"/>
            <a:ext cx="947057" cy="461665"/>
          </a:xfrm>
          <a:prstGeom prst="rect">
            <a:avLst/>
          </a:prstGeom>
          <a:solidFill>
            <a:schemeClr val="lt1"/>
          </a:solidFill>
          <a:ln>
            <a:noFill/>
          </a:ln>
        </p:spPr>
        <p:txBody>
          <a:bodyPr anchorCtr="0" anchor="t" bIns="45700" lIns="0" spcFirstLastPara="1" rIns="91425" wrap="square" tIns="45700">
            <a:noAutofit/>
          </a:bodyPr>
          <a:lstStyle/>
          <a:p>
            <a:pPr indent="0" lvl="0" marL="0" marR="0" rtl="0" algn="l">
              <a:spcBef>
                <a:spcPts val="0"/>
              </a:spcBef>
              <a:spcAft>
                <a:spcPts val="0"/>
              </a:spcAft>
              <a:buNone/>
            </a:pPr>
            <a:r>
              <a:rPr lang="en-US" sz="2400">
                <a:solidFill>
                  <a:srgbClr val="FF0000"/>
                </a:solidFill>
                <a:latin typeface="Courier New"/>
                <a:ea typeface="Courier New"/>
                <a:cs typeface="Courier New"/>
                <a:sym typeface="Courier New"/>
              </a:rPr>
              <a:t>???</a:t>
            </a:r>
            <a:endParaRPr sz="2400">
              <a:solidFill>
                <a:srgbClr val="FF0000"/>
              </a:solidFill>
              <a:latin typeface="Courier New"/>
              <a:ea typeface="Courier New"/>
              <a:cs typeface="Courier New"/>
              <a:sym typeface="Courier New"/>
            </a:endParaRPr>
          </a:p>
        </p:txBody>
      </p:sp>
      <p:grpSp>
        <p:nvGrpSpPr>
          <p:cNvPr id="817" name="Google Shape;817;p76"/>
          <p:cNvGrpSpPr/>
          <p:nvPr/>
        </p:nvGrpSpPr>
        <p:grpSpPr>
          <a:xfrm>
            <a:off x="5671457" y="3502152"/>
            <a:ext cx="3472543" cy="400110"/>
            <a:chOff x="5671457" y="3502152"/>
            <a:chExt cx="3472543" cy="400110"/>
          </a:xfrm>
        </p:grpSpPr>
        <p:cxnSp>
          <p:nvCxnSpPr>
            <p:cNvPr id="818" name="Google Shape;818;p76"/>
            <p:cNvCxnSpPr/>
            <p:nvPr/>
          </p:nvCxnSpPr>
          <p:spPr>
            <a:xfrm rot="10800000">
              <a:off x="5671457" y="3712029"/>
              <a:ext cx="576943" cy="0"/>
            </a:xfrm>
            <a:prstGeom prst="straightConnector1">
              <a:avLst/>
            </a:prstGeom>
            <a:noFill/>
            <a:ln cap="flat" cmpd="sng" w="25400">
              <a:solidFill>
                <a:schemeClr val="accent1"/>
              </a:solidFill>
              <a:prstDash val="solid"/>
              <a:round/>
              <a:headEnd len="sm" w="sm" type="none"/>
              <a:tailEnd len="med" w="med" type="stealth"/>
            </a:ln>
          </p:spPr>
        </p:cxnSp>
        <p:sp>
          <p:nvSpPr>
            <p:cNvPr id="819" name="Google Shape;819;p76"/>
            <p:cNvSpPr txBox="1"/>
            <p:nvPr/>
          </p:nvSpPr>
          <p:spPr>
            <a:xfrm>
              <a:off x="6313714" y="3502152"/>
              <a:ext cx="283028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accent1"/>
                  </a:solidFill>
                  <a:latin typeface="Calibri"/>
                  <a:ea typeface="Calibri"/>
                  <a:cs typeface="Calibri"/>
                  <a:sym typeface="Calibri"/>
                </a:rPr>
                <a:t>This label unnecessary</a:t>
              </a:r>
              <a:endParaRPr sz="2000">
                <a:solidFill>
                  <a:schemeClr val="accent1"/>
                </a:solidFill>
                <a:latin typeface="Calibri"/>
                <a:ea typeface="Calibri"/>
                <a:cs typeface="Calibri"/>
                <a:sym typeface="Calibri"/>
              </a:endParaRPr>
            </a:p>
          </p:txBody>
        </p:sp>
      </p:grpSp>
      <p:sp>
        <p:nvSpPr>
          <p:cNvPr id="820" name="Google Shape;820;p76"/>
          <p:cNvSpPr txBox="1"/>
          <p:nvPr/>
        </p:nvSpPr>
        <p:spPr>
          <a:xfrm>
            <a:off x="4644805" y="3490234"/>
            <a:ext cx="1097280" cy="46166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FF0000"/>
                </a:solidFill>
                <a:latin typeface="Courier New"/>
                <a:ea typeface="Courier New"/>
                <a:cs typeface="Courier New"/>
                <a:sym typeface="Courier New"/>
              </a:rPr>
              <a:t>???</a:t>
            </a:r>
            <a:endParaRPr sz="2400">
              <a:solidFill>
                <a:srgbClr val="FF0000"/>
              </a:solidFill>
              <a:latin typeface="Courier New"/>
              <a:ea typeface="Courier New"/>
              <a:cs typeface="Courier New"/>
              <a:sym typeface="Courier New"/>
            </a:endParaRPr>
          </a:p>
        </p:txBody>
      </p:sp>
      <p:sp>
        <p:nvSpPr>
          <p:cNvPr id="821" name="Google Shape;821;p7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822" name="Google Shape;822;p7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3">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4">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4">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4">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4">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4">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4">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4">
                                            <p:txEl>
                                              <p:pRg end="6" st="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4">
                                            <p:txEl>
                                              <p:pRg end="7" st="7"/>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4">
                                            <p:txEl>
                                              <p:pRg end="8" st="8"/>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Google Shape;827;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Breaking Down the If Else</a:t>
            </a:r>
            <a:endParaRPr b="0" i="0" sz="4400" u="none" cap="none" strike="noStrike">
              <a:solidFill>
                <a:schemeClr val="accent1"/>
              </a:solidFill>
              <a:latin typeface="Calibri"/>
              <a:ea typeface="Calibri"/>
              <a:cs typeface="Calibri"/>
              <a:sym typeface="Calibri"/>
            </a:endParaRPr>
          </a:p>
        </p:txBody>
      </p:sp>
      <p:sp>
        <p:nvSpPr>
          <p:cNvPr id="828" name="Google Shape;828;p77"/>
          <p:cNvSpPr txBox="1"/>
          <p:nvPr>
            <p:ph idx="1" type="body"/>
          </p:nvPr>
        </p:nvSpPr>
        <p:spPr>
          <a:xfrm>
            <a:off x="457200" y="1371600"/>
            <a:ext cx="4040188" cy="639762"/>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Font typeface="Arial"/>
              <a:buNone/>
            </a:pPr>
            <a:r>
              <a:rPr b="1" i="0" lang="en-US" sz="3200" u="none" cap="none" strike="noStrike">
                <a:solidFill>
                  <a:schemeClr val="dk1"/>
                </a:solidFill>
                <a:latin typeface="Calibri"/>
                <a:ea typeface="Calibri"/>
                <a:cs typeface="Calibri"/>
                <a:sym typeface="Calibri"/>
              </a:rPr>
              <a:t>C Code:</a:t>
            </a:r>
            <a:endParaRPr b="1" i="0" sz="3200" u="none" cap="none" strike="noStrike">
              <a:solidFill>
                <a:schemeClr val="dk1"/>
              </a:solidFill>
              <a:latin typeface="Calibri"/>
              <a:ea typeface="Calibri"/>
              <a:cs typeface="Calibri"/>
              <a:sym typeface="Calibri"/>
            </a:endParaRPr>
          </a:p>
        </p:txBody>
      </p:sp>
      <p:sp>
        <p:nvSpPr>
          <p:cNvPr id="829" name="Google Shape;829;p77"/>
          <p:cNvSpPr txBox="1"/>
          <p:nvPr>
            <p:ph idx="2" type="body"/>
          </p:nvPr>
        </p:nvSpPr>
        <p:spPr>
          <a:xfrm>
            <a:off x="457200" y="2011679"/>
            <a:ext cx="4040188" cy="44326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if(i==j)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 = b  /* then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else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 = -b /* else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a:t>
            </a:r>
            <a:endParaRPr/>
          </a:p>
          <a:p>
            <a:pPr indent="-342900" lvl="0" marL="342900" marR="0" rtl="0" algn="l">
              <a:spcBef>
                <a:spcPts val="640"/>
              </a:spcBef>
              <a:spcAft>
                <a:spcPts val="0"/>
              </a:spcAft>
              <a:buClr>
                <a:schemeClr val="dk1"/>
              </a:buClr>
              <a:buFont typeface="Arial"/>
              <a:buNone/>
            </a:pPr>
            <a:r>
              <a:rPr b="1" i="0" lang="en-US" sz="3200" u="none" cap="none" strike="noStrike">
                <a:solidFill>
                  <a:schemeClr val="dk1"/>
                </a:solidFill>
                <a:latin typeface="Calibri"/>
                <a:ea typeface="Calibri"/>
                <a:cs typeface="Calibri"/>
                <a:sym typeface="Calibri"/>
              </a:rPr>
              <a:t>In English:</a:t>
            </a:r>
            <a:endParaRPr/>
          </a:p>
          <a:p>
            <a:pPr indent="-342900" lvl="0" marL="3429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TRUE, execute the </a:t>
            </a:r>
            <a:r>
              <a:rPr b="0" i="0" lang="en-US" sz="2400" u="sng" cap="none" strike="noStrike">
                <a:solidFill>
                  <a:schemeClr val="dk1"/>
                </a:solidFill>
                <a:latin typeface="Calibri"/>
                <a:ea typeface="Calibri"/>
                <a:cs typeface="Calibri"/>
                <a:sym typeface="Calibri"/>
              </a:rPr>
              <a:t>THEN</a:t>
            </a:r>
            <a:r>
              <a:rPr b="1" i="0" lang="en-US" sz="2400" u="sng"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block</a:t>
            </a:r>
            <a:endParaRPr/>
          </a:p>
          <a:p>
            <a:pPr indent="-342900" lvl="0" marL="3429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FALSE, execute the </a:t>
            </a:r>
            <a:r>
              <a:rPr b="0" i="0" lang="en-US" sz="2400" u="sng" cap="none" strike="noStrike">
                <a:solidFill>
                  <a:schemeClr val="dk1"/>
                </a:solidFill>
                <a:latin typeface="Calibri"/>
                <a:ea typeface="Calibri"/>
                <a:cs typeface="Calibri"/>
                <a:sym typeface="Calibri"/>
              </a:rPr>
              <a:t>ELSE </a:t>
            </a:r>
            <a:r>
              <a:rPr b="0" i="0" lang="en-US" sz="2400" u="none" cap="none" strike="noStrike">
                <a:solidFill>
                  <a:schemeClr val="dk1"/>
                </a:solidFill>
                <a:latin typeface="Calibri"/>
                <a:ea typeface="Calibri"/>
                <a:cs typeface="Calibri"/>
                <a:sym typeface="Calibri"/>
              </a:rPr>
              <a:t>block</a:t>
            </a:r>
            <a:endParaRPr b="0" i="0" sz="2400" u="none" cap="none" strike="noStrike">
              <a:solidFill>
                <a:schemeClr val="dk1"/>
              </a:solidFill>
              <a:latin typeface="Calibri"/>
              <a:ea typeface="Calibri"/>
              <a:cs typeface="Calibri"/>
              <a:sym typeface="Calibri"/>
            </a:endParaRPr>
          </a:p>
        </p:txBody>
      </p:sp>
      <p:sp>
        <p:nvSpPr>
          <p:cNvPr id="830" name="Google Shape;830;p77"/>
          <p:cNvSpPr txBox="1"/>
          <p:nvPr>
            <p:ph idx="3" type="body"/>
          </p:nvPr>
        </p:nvSpPr>
        <p:spPr>
          <a:xfrm>
            <a:off x="4645025" y="1371600"/>
            <a:ext cx="4041775" cy="639762"/>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Font typeface="Arial"/>
              <a:buNone/>
            </a:pPr>
            <a:r>
              <a:rPr b="1" i="0" lang="en-US" sz="3200" u="none" cap="none" strike="noStrike">
                <a:solidFill>
                  <a:schemeClr val="dk1"/>
                </a:solidFill>
                <a:latin typeface="Calibri"/>
                <a:ea typeface="Calibri"/>
                <a:cs typeface="Calibri"/>
                <a:sym typeface="Calibri"/>
              </a:rPr>
              <a:t>MIPS (bne):</a:t>
            </a:r>
            <a:endParaRPr b="1" i="0" sz="3200" u="none" cap="none" strike="noStrike">
              <a:solidFill>
                <a:schemeClr val="dk1"/>
              </a:solidFill>
              <a:latin typeface="Calibri"/>
              <a:ea typeface="Calibri"/>
              <a:cs typeface="Calibri"/>
              <a:sym typeface="Calibri"/>
            </a:endParaRPr>
          </a:p>
        </p:txBody>
      </p:sp>
      <p:sp>
        <p:nvSpPr>
          <p:cNvPr id="831" name="Google Shape;831;p77"/>
          <p:cNvSpPr txBox="1"/>
          <p:nvPr>
            <p:ph idx="4" type="body"/>
          </p:nvPr>
        </p:nvSpPr>
        <p:spPr>
          <a:xfrm>
            <a:off x="4645025" y="2011680"/>
            <a:ext cx="4041775" cy="445443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i→$s0, j→$s1</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a→$s2, b→$s3</a:t>
            </a:r>
            <a:endParaRPr b="0" i="1" sz="2400" u="none" cap="none" strike="noStrike">
              <a:solidFill>
                <a:schemeClr val="dk1"/>
              </a:solidFill>
              <a:latin typeface="Courier New"/>
              <a:ea typeface="Courier New"/>
              <a:cs typeface="Courier New"/>
              <a:sym typeface="Courier New"/>
            </a:endParaRPr>
          </a:p>
          <a:p>
            <a:pPr indent="-342900" lvl="0" marL="342900" marR="0" rtl="0" algn="l">
              <a:spcBef>
                <a:spcPts val="180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bne $s0,$s1,</a:t>
            </a:r>
            <a:r>
              <a:rPr b="0" i="0" lang="en-US" sz="2400" u="none" cap="none" strike="noStrike">
                <a:solidFill>
                  <a:schemeClr val="accent6"/>
                </a:solidFill>
                <a:latin typeface="Courier New"/>
                <a:ea typeface="Courier New"/>
                <a:cs typeface="Courier New"/>
                <a:sym typeface="Courier New"/>
              </a:rPr>
              <a:t>else</a:t>
            </a:r>
            <a:endParaRPr/>
          </a:p>
          <a:p>
            <a:pPr indent="-342900" lvl="0" marL="342900" marR="0" rtl="0" algn="l">
              <a:spcBef>
                <a:spcPts val="480"/>
              </a:spcBef>
              <a:spcAft>
                <a:spcPts val="0"/>
              </a:spcAft>
              <a:buClr>
                <a:schemeClr val="accent4"/>
              </a:buClr>
              <a:buFont typeface="Arial"/>
              <a:buNone/>
            </a:pPr>
            <a:r>
              <a:rPr b="0" i="0" lang="en-US" sz="2400" u="none" cap="none" strike="noStrike">
                <a:solidFill>
                  <a:schemeClr val="accent4"/>
                </a:solidFill>
                <a:latin typeface="Courier New"/>
                <a:ea typeface="Courier New"/>
                <a:cs typeface="Courier New"/>
                <a:sym typeface="Courier New"/>
              </a:rPr>
              <a:t>then:</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add $s2, $s3, $0</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j   </a:t>
            </a:r>
            <a:r>
              <a:rPr b="0" i="0" lang="en-US" sz="2400" u="none" cap="none" strike="noStrike">
                <a:solidFill>
                  <a:schemeClr val="accent6"/>
                </a:solidFill>
                <a:latin typeface="Courier New"/>
                <a:ea typeface="Courier New"/>
                <a:cs typeface="Courier New"/>
                <a:sym typeface="Courier New"/>
              </a:rPr>
              <a:t>end</a:t>
            </a:r>
            <a:endParaRPr b="0" i="1" sz="2400" u="none" cap="none" strike="noStrike">
              <a:solidFill>
                <a:schemeClr val="accent6"/>
              </a:solidFill>
              <a:latin typeface="Courier New"/>
              <a:ea typeface="Courier New"/>
              <a:cs typeface="Courier New"/>
              <a:sym typeface="Courier New"/>
            </a:endParaRPr>
          </a:p>
          <a:p>
            <a:pPr indent="-342900" lvl="0" marL="342900" marR="0" rtl="0" algn="l">
              <a:spcBef>
                <a:spcPts val="480"/>
              </a:spcBef>
              <a:spcAft>
                <a:spcPts val="0"/>
              </a:spcAft>
              <a:buClr>
                <a:schemeClr val="accent4"/>
              </a:buClr>
              <a:buFont typeface="Arial"/>
              <a:buNone/>
            </a:pPr>
            <a:r>
              <a:rPr b="0" i="0" lang="en-US" sz="2400" u="none" cap="none" strike="noStrike">
                <a:solidFill>
                  <a:schemeClr val="accent4"/>
                </a:solidFill>
                <a:latin typeface="Courier New"/>
                <a:ea typeface="Courier New"/>
                <a:cs typeface="Courier New"/>
                <a:sym typeface="Courier New"/>
              </a:rPr>
              <a:t>else:</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sub $s2, $0, $s3</a:t>
            </a:r>
            <a:endParaRPr/>
          </a:p>
          <a:p>
            <a:pPr indent="-342900" lvl="0" marL="342900" marR="0" rtl="0" algn="l">
              <a:spcBef>
                <a:spcPts val="480"/>
              </a:spcBef>
              <a:spcAft>
                <a:spcPts val="0"/>
              </a:spcAft>
              <a:buClr>
                <a:schemeClr val="accent4"/>
              </a:buClr>
              <a:buFont typeface="Arial"/>
              <a:buNone/>
            </a:pPr>
            <a:r>
              <a:rPr b="0" i="0" lang="en-US" sz="2400" u="none" cap="none" strike="noStrike">
                <a:solidFill>
                  <a:schemeClr val="accent4"/>
                </a:solidFill>
                <a:latin typeface="Courier New"/>
                <a:ea typeface="Courier New"/>
                <a:cs typeface="Courier New"/>
                <a:sym typeface="Courier New"/>
              </a:rPr>
              <a:t>end:</a:t>
            </a:r>
            <a:endParaRPr/>
          </a:p>
        </p:txBody>
      </p:sp>
      <p:sp>
        <p:nvSpPr>
          <p:cNvPr id="832" name="Google Shape;832;p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833" name="Google Shape;833;p77"/>
          <p:cNvSpPr txBox="1"/>
          <p:nvPr/>
        </p:nvSpPr>
        <p:spPr>
          <a:xfrm>
            <a:off x="6928085" y="3043237"/>
            <a:ext cx="947057" cy="461665"/>
          </a:xfrm>
          <a:prstGeom prst="rect">
            <a:avLst/>
          </a:prstGeom>
          <a:solidFill>
            <a:schemeClr val="lt1"/>
          </a:solidFill>
          <a:ln>
            <a:noFill/>
          </a:ln>
        </p:spPr>
        <p:txBody>
          <a:bodyPr anchorCtr="0" anchor="t" bIns="45700" lIns="0" spcFirstLastPara="1" rIns="91425" wrap="square" tIns="45700">
            <a:noAutofit/>
          </a:bodyPr>
          <a:lstStyle/>
          <a:p>
            <a:pPr indent="0" lvl="0" marL="0" marR="0" rtl="0" algn="l">
              <a:spcBef>
                <a:spcPts val="0"/>
              </a:spcBef>
              <a:spcAft>
                <a:spcPts val="0"/>
              </a:spcAft>
              <a:buNone/>
            </a:pPr>
            <a:r>
              <a:rPr lang="en-US" sz="2400">
                <a:solidFill>
                  <a:srgbClr val="FF0000"/>
                </a:solidFill>
                <a:latin typeface="Courier New"/>
                <a:ea typeface="Courier New"/>
                <a:cs typeface="Courier New"/>
                <a:sym typeface="Courier New"/>
              </a:rPr>
              <a:t>???</a:t>
            </a:r>
            <a:endParaRPr sz="2400">
              <a:solidFill>
                <a:srgbClr val="FF0000"/>
              </a:solidFill>
              <a:latin typeface="Courier New"/>
              <a:ea typeface="Courier New"/>
              <a:cs typeface="Courier New"/>
              <a:sym typeface="Courier New"/>
            </a:endParaRPr>
          </a:p>
        </p:txBody>
      </p:sp>
      <p:sp>
        <p:nvSpPr>
          <p:cNvPr id="834" name="Google Shape;834;p77"/>
          <p:cNvSpPr txBox="1"/>
          <p:nvPr/>
        </p:nvSpPr>
        <p:spPr>
          <a:xfrm>
            <a:off x="4644805" y="3490234"/>
            <a:ext cx="1097280" cy="46166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FF0000"/>
                </a:solidFill>
                <a:latin typeface="Courier New"/>
                <a:ea typeface="Courier New"/>
                <a:cs typeface="Courier New"/>
                <a:sym typeface="Courier New"/>
              </a:rPr>
              <a:t>???</a:t>
            </a:r>
            <a:endParaRPr sz="2400">
              <a:solidFill>
                <a:srgbClr val="FF0000"/>
              </a:solidFill>
              <a:latin typeface="Courier New"/>
              <a:ea typeface="Courier New"/>
              <a:cs typeface="Courier New"/>
              <a:sym typeface="Courier New"/>
            </a:endParaRPr>
          </a:p>
        </p:txBody>
      </p:sp>
      <p:sp>
        <p:nvSpPr>
          <p:cNvPr id="835" name="Google Shape;835;p7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836" name="Google Shape;836;p7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3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3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Using Memory You Don’t Own (2)</a:t>
            </a:r>
            <a:endParaRPr/>
          </a:p>
        </p:txBody>
      </p:sp>
      <p:sp>
        <p:nvSpPr>
          <p:cNvPr id="230" name="Google Shape;230;p33"/>
          <p:cNvSpPr txBox="1"/>
          <p:nvPr>
            <p:ph idx="1" type="body"/>
          </p:nvPr>
        </p:nvSpPr>
        <p:spPr>
          <a:xfrm>
            <a:off x="457200" y="1599000"/>
            <a:ext cx="82296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What is wrong with this code?</a:t>
            </a:r>
            <a:endParaRPr b="0" i="0" sz="2800" u="none" cap="none" strike="noStrike">
              <a:solidFill>
                <a:schemeClr val="dk1"/>
              </a:solidFill>
              <a:latin typeface="Droid Sans Mono"/>
              <a:ea typeface="Droid Sans Mono"/>
              <a:cs typeface="Droid Sans Mono"/>
              <a:sym typeface="Droid Sans Mono"/>
            </a:endParaRPr>
          </a:p>
          <a:p>
            <a:pPr indent="-342900" lvl="0" marL="342900" marR="0" rtl="0" algn="l">
              <a:lnSpc>
                <a:spcPct val="80000"/>
              </a:lnSpc>
              <a:spcBef>
                <a:spcPts val="1800"/>
              </a:spcBef>
              <a:spcAft>
                <a:spcPts val="0"/>
              </a:spcAft>
              <a:buClr>
                <a:schemeClr val="dk1"/>
              </a:buClr>
              <a:buFont typeface="Arial"/>
              <a:buNone/>
            </a:pPr>
            <a:r>
              <a:rPr b="0" i="0" lang="en-US" sz="2000" u="none" cap="none" strike="noStrike">
                <a:solidFill>
                  <a:schemeClr val="dk1"/>
                </a:solidFill>
                <a:latin typeface="Droid Sans Mono"/>
                <a:ea typeface="Droid Sans Mono"/>
                <a:cs typeface="Droid Sans Mono"/>
                <a:sym typeface="Droid Sans Mono"/>
              </a:rPr>
              <a:t>	</a:t>
            </a:r>
            <a:r>
              <a:rPr b="0" i="0" lang="en-US" sz="2000" u="none" cap="none" strike="noStrike">
                <a:solidFill>
                  <a:schemeClr val="dk1"/>
                </a:solidFill>
                <a:latin typeface="Courier New"/>
                <a:ea typeface="Courier New"/>
                <a:cs typeface="Courier New"/>
                <a:sym typeface="Courier New"/>
              </a:rPr>
              <a:t>char *append(const char* s1, const char *s2) {</a:t>
            </a:r>
            <a:endParaRPr/>
          </a:p>
          <a:p>
            <a:pPr indent="-342900" lvl="0" marL="342900" marR="0" rtl="0" algn="l">
              <a:lnSpc>
                <a:spcPct val="80000"/>
              </a:lnSpc>
              <a:spcBef>
                <a:spcPts val="400"/>
              </a:spcBef>
              <a:spcAft>
                <a:spcPts val="0"/>
              </a:spcAft>
              <a:buClr>
                <a:schemeClr val="dk1"/>
              </a:buClr>
              <a:buFont typeface="Noto Sans Symbols"/>
              <a:buNone/>
            </a:pPr>
            <a:r>
              <a:rPr b="0" i="0" lang="en-US" sz="2000" u="none" cap="none" strike="noStrike">
                <a:solidFill>
                  <a:schemeClr val="dk1"/>
                </a:solidFill>
                <a:latin typeface="Courier New"/>
                <a:ea typeface="Courier New"/>
                <a:cs typeface="Courier New"/>
                <a:sym typeface="Courier New"/>
              </a:rPr>
              <a:t>	   const int MAXSIZE = 128;</a:t>
            </a:r>
            <a:endParaRPr/>
          </a:p>
          <a:p>
            <a:pPr indent="-342900" lvl="0" marL="342900" marR="0" rtl="0" algn="l">
              <a:lnSpc>
                <a:spcPct val="80000"/>
              </a:lnSpc>
              <a:spcBef>
                <a:spcPts val="400"/>
              </a:spcBef>
              <a:spcAft>
                <a:spcPts val="0"/>
              </a:spcAft>
              <a:buClr>
                <a:schemeClr val="dk1"/>
              </a:buClr>
              <a:buFont typeface="Noto Sans Symbols"/>
              <a:buNone/>
            </a:pPr>
            <a:r>
              <a:rPr b="0" i="0" lang="en-US" sz="2000" u="none" cap="none" strike="noStrike">
                <a:solidFill>
                  <a:schemeClr val="dk1"/>
                </a:solidFill>
                <a:latin typeface="Courier New"/>
                <a:ea typeface="Courier New"/>
                <a:cs typeface="Courier New"/>
                <a:sym typeface="Courier New"/>
              </a:rPr>
              <a:t>	   char result[MAXSIZE];</a:t>
            </a:r>
            <a:endParaRPr/>
          </a:p>
          <a:p>
            <a:pPr indent="-342900" lvl="0" marL="342900" marR="0" rtl="0" algn="l">
              <a:lnSpc>
                <a:spcPct val="80000"/>
              </a:lnSpc>
              <a:spcBef>
                <a:spcPts val="400"/>
              </a:spcBef>
              <a:spcAft>
                <a:spcPts val="0"/>
              </a:spcAft>
              <a:buClr>
                <a:schemeClr val="dk1"/>
              </a:buClr>
              <a:buFont typeface="Noto Sans Symbols"/>
              <a:buNone/>
            </a:pPr>
            <a:r>
              <a:rPr b="0" i="0" lang="en-US" sz="2000" u="none" cap="none" strike="noStrike">
                <a:solidFill>
                  <a:schemeClr val="dk1"/>
                </a:solidFill>
                <a:latin typeface="Courier New"/>
                <a:ea typeface="Courier New"/>
                <a:cs typeface="Courier New"/>
                <a:sym typeface="Courier New"/>
              </a:rPr>
              <a:t>	   int i=0, j=0;</a:t>
            </a:r>
            <a:endParaRPr/>
          </a:p>
          <a:p>
            <a:pPr indent="-342900" lvl="0" marL="342900" marR="0" rtl="0" algn="l">
              <a:lnSpc>
                <a:spcPct val="80000"/>
              </a:lnSpc>
              <a:spcBef>
                <a:spcPts val="400"/>
              </a:spcBef>
              <a:spcAft>
                <a:spcPts val="0"/>
              </a:spcAft>
              <a:buClr>
                <a:schemeClr val="dk1"/>
              </a:buClr>
              <a:buFont typeface="Noto Sans Symbols"/>
              <a:buNone/>
            </a:pPr>
            <a:r>
              <a:rPr b="0" i="0" lang="en-US" sz="2000" u="none" cap="none" strike="noStrike">
                <a:solidFill>
                  <a:schemeClr val="dk1"/>
                </a:solidFill>
                <a:latin typeface="Courier New"/>
                <a:ea typeface="Courier New"/>
                <a:cs typeface="Courier New"/>
                <a:sym typeface="Courier New"/>
              </a:rPr>
              <a:t>	   for (; i&lt;MAXSIZE-1 &amp;&amp; j&lt;strlen(s1); i++,j++)</a:t>
            </a:r>
            <a:endParaRPr/>
          </a:p>
          <a:p>
            <a:pPr indent="-342900" lvl="0" marL="342900" marR="0" rtl="0" algn="l">
              <a:lnSpc>
                <a:spcPct val="80000"/>
              </a:lnSpc>
              <a:spcBef>
                <a:spcPts val="400"/>
              </a:spcBef>
              <a:spcAft>
                <a:spcPts val="0"/>
              </a:spcAft>
              <a:buClr>
                <a:schemeClr val="dk1"/>
              </a:buClr>
              <a:buFont typeface="Noto Sans Symbols"/>
              <a:buNone/>
            </a:pPr>
            <a:r>
              <a:rPr b="0" i="0" lang="en-US" sz="2000" u="none" cap="none" strike="noStrike">
                <a:solidFill>
                  <a:schemeClr val="dk1"/>
                </a:solidFill>
                <a:latin typeface="Courier New"/>
                <a:ea typeface="Courier New"/>
                <a:cs typeface="Courier New"/>
                <a:sym typeface="Courier New"/>
              </a:rPr>
              <a:t>	      result[i] = s1[j];</a:t>
            </a:r>
            <a:endParaRPr/>
          </a:p>
          <a:p>
            <a:pPr indent="-342900" lvl="0" marL="342900" marR="0" rtl="0" algn="l">
              <a:lnSpc>
                <a:spcPct val="80000"/>
              </a:lnSpc>
              <a:spcBef>
                <a:spcPts val="400"/>
              </a:spcBef>
              <a:spcAft>
                <a:spcPts val="0"/>
              </a:spcAft>
              <a:buClr>
                <a:schemeClr val="dk1"/>
              </a:buClr>
              <a:buFont typeface="Noto Sans Symbols"/>
              <a:buNone/>
            </a:pPr>
            <a:r>
              <a:rPr b="0" i="0" lang="en-US" sz="2000" u="none" cap="none" strike="noStrike">
                <a:solidFill>
                  <a:schemeClr val="dk1"/>
                </a:solidFill>
                <a:latin typeface="Courier New"/>
                <a:ea typeface="Courier New"/>
                <a:cs typeface="Courier New"/>
                <a:sym typeface="Courier New"/>
              </a:rPr>
              <a:t>	   for (j=0; i&lt;MAXSIZE-1 &amp;&amp; j&lt;strlen(s2); i++,j++)</a:t>
            </a:r>
            <a:endParaRPr/>
          </a:p>
          <a:p>
            <a:pPr indent="-342900" lvl="0" marL="342900" marR="0" rtl="0" algn="l">
              <a:lnSpc>
                <a:spcPct val="80000"/>
              </a:lnSpc>
              <a:spcBef>
                <a:spcPts val="400"/>
              </a:spcBef>
              <a:spcAft>
                <a:spcPts val="0"/>
              </a:spcAft>
              <a:buClr>
                <a:schemeClr val="dk1"/>
              </a:buClr>
              <a:buFont typeface="Noto Sans Symbols"/>
              <a:buNone/>
            </a:pPr>
            <a:r>
              <a:rPr b="0" i="0" lang="en-US" sz="2000" u="none" cap="none" strike="noStrike">
                <a:solidFill>
                  <a:schemeClr val="dk1"/>
                </a:solidFill>
                <a:latin typeface="Courier New"/>
                <a:ea typeface="Courier New"/>
                <a:cs typeface="Courier New"/>
                <a:sym typeface="Courier New"/>
              </a:rPr>
              <a:t>	      result[i] = s2[j];</a:t>
            </a:r>
            <a:endParaRPr/>
          </a:p>
          <a:p>
            <a:pPr indent="-342900" lvl="0" marL="342900" marR="0" rtl="0" algn="l">
              <a:lnSpc>
                <a:spcPct val="80000"/>
              </a:lnSpc>
              <a:spcBef>
                <a:spcPts val="400"/>
              </a:spcBef>
              <a:spcAft>
                <a:spcPts val="0"/>
              </a:spcAft>
              <a:buClr>
                <a:schemeClr val="dk1"/>
              </a:buClr>
              <a:buFont typeface="Noto Sans Symbols"/>
              <a:buNone/>
            </a:pPr>
            <a:r>
              <a:rPr b="0" i="0" lang="en-US" sz="2000" u="none" cap="none" strike="noStrike">
                <a:solidFill>
                  <a:schemeClr val="dk1"/>
                </a:solidFill>
                <a:latin typeface="Courier New"/>
                <a:ea typeface="Courier New"/>
                <a:cs typeface="Courier New"/>
                <a:sym typeface="Courier New"/>
              </a:rPr>
              <a:t>	   result[++i] = '\0';</a:t>
            </a:r>
            <a:endParaRPr/>
          </a:p>
          <a:p>
            <a:pPr indent="-342900" lvl="0" marL="342900" marR="0" rtl="0" algn="l">
              <a:lnSpc>
                <a:spcPct val="80000"/>
              </a:lnSpc>
              <a:spcBef>
                <a:spcPts val="400"/>
              </a:spcBef>
              <a:spcAft>
                <a:spcPts val="0"/>
              </a:spcAft>
              <a:buClr>
                <a:schemeClr val="dk1"/>
              </a:buClr>
              <a:buFont typeface="Noto Sans Symbols"/>
              <a:buNone/>
            </a:pPr>
            <a:r>
              <a:rPr b="0" i="0" lang="en-US" sz="2000" u="none" cap="none" strike="noStrike">
                <a:solidFill>
                  <a:schemeClr val="dk1"/>
                </a:solidFill>
                <a:latin typeface="Courier New"/>
                <a:ea typeface="Courier New"/>
                <a:cs typeface="Courier New"/>
                <a:sym typeface="Courier New"/>
              </a:rPr>
              <a:t>	   return result;</a:t>
            </a:r>
            <a:endParaRPr/>
          </a:p>
          <a:p>
            <a:pPr indent="-342900" lvl="0" marL="342900" marR="0" rtl="0" algn="l">
              <a:lnSpc>
                <a:spcPct val="80000"/>
              </a:lnSpc>
              <a:spcBef>
                <a:spcPts val="400"/>
              </a:spcBef>
              <a:spcAft>
                <a:spcPts val="0"/>
              </a:spcAft>
              <a:buClr>
                <a:schemeClr val="dk1"/>
              </a:buClr>
              <a:buFont typeface="Noto Sans Symbols"/>
              <a:buNone/>
            </a:pPr>
            <a:r>
              <a:rPr b="0" i="0" lang="en-US" sz="2000" u="none" cap="none" strike="noStrike">
                <a:solidFill>
                  <a:schemeClr val="dk1"/>
                </a:solidFill>
                <a:latin typeface="Courier New"/>
                <a:ea typeface="Courier New"/>
                <a:cs typeface="Courier New"/>
                <a:sym typeface="Courier New"/>
              </a:rPr>
              <a:t>	}</a:t>
            </a:r>
            <a:endParaRPr/>
          </a:p>
        </p:txBody>
      </p:sp>
      <p:sp>
        <p:nvSpPr>
          <p:cNvPr id="231" name="Google Shape;231;p3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232" name="Google Shape;232;p33"/>
          <p:cNvGrpSpPr/>
          <p:nvPr/>
        </p:nvGrpSpPr>
        <p:grpSpPr>
          <a:xfrm>
            <a:off x="4648200" y="3078480"/>
            <a:ext cx="3124200" cy="708000"/>
            <a:chOff x="4648200" y="2773680"/>
            <a:chExt cx="3124200" cy="708000"/>
          </a:xfrm>
        </p:grpSpPr>
        <p:cxnSp>
          <p:nvCxnSpPr>
            <p:cNvPr id="233" name="Google Shape;233;p33"/>
            <p:cNvCxnSpPr/>
            <p:nvPr/>
          </p:nvCxnSpPr>
          <p:spPr>
            <a:xfrm rot="10800000">
              <a:off x="4648200" y="2971800"/>
              <a:ext cx="838200" cy="0"/>
            </a:xfrm>
            <a:prstGeom prst="straightConnector1">
              <a:avLst/>
            </a:prstGeom>
            <a:noFill/>
            <a:ln cap="flat" cmpd="sng" w="25400">
              <a:solidFill>
                <a:srgbClr val="FF0000"/>
              </a:solidFill>
              <a:prstDash val="solid"/>
              <a:round/>
              <a:headEnd len="sm" w="sm" type="none"/>
              <a:tailEnd len="med" w="med" type="stealth"/>
            </a:ln>
          </p:spPr>
        </p:cxnSp>
        <p:sp>
          <p:nvSpPr>
            <p:cNvPr id="234" name="Google Shape;234;p33"/>
            <p:cNvSpPr txBox="1"/>
            <p:nvPr/>
          </p:nvSpPr>
          <p:spPr>
            <a:xfrm>
              <a:off x="5486400" y="2773680"/>
              <a:ext cx="22860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FF0000"/>
                  </a:solidFill>
                  <a:latin typeface="Calibri"/>
                  <a:ea typeface="Calibri"/>
                  <a:cs typeface="Calibri"/>
                  <a:sym typeface="Calibri"/>
                </a:rPr>
                <a:t>Local array appears </a:t>
              </a:r>
              <a:br>
                <a:rPr lang="en-US" sz="2000">
                  <a:solidFill>
                    <a:srgbClr val="FF0000"/>
                  </a:solidFill>
                  <a:latin typeface="Calibri"/>
                  <a:ea typeface="Calibri"/>
                  <a:cs typeface="Calibri"/>
                  <a:sym typeface="Calibri"/>
                </a:rPr>
              </a:br>
              <a:r>
                <a:rPr lang="en-US" sz="2000">
                  <a:solidFill>
                    <a:srgbClr val="FF0000"/>
                  </a:solidFill>
                  <a:latin typeface="Calibri"/>
                  <a:ea typeface="Calibri"/>
                  <a:cs typeface="Calibri"/>
                  <a:sym typeface="Calibri"/>
                </a:rPr>
                <a:t>on Stack</a:t>
              </a:r>
              <a:endParaRPr sz="2000">
                <a:solidFill>
                  <a:srgbClr val="FF0000"/>
                </a:solidFill>
                <a:latin typeface="Calibri"/>
                <a:ea typeface="Calibri"/>
                <a:cs typeface="Calibri"/>
                <a:sym typeface="Calibri"/>
              </a:endParaRPr>
            </a:p>
          </p:txBody>
        </p:sp>
      </p:grpSp>
      <p:grpSp>
        <p:nvGrpSpPr>
          <p:cNvPr id="235" name="Google Shape;235;p33"/>
          <p:cNvGrpSpPr/>
          <p:nvPr/>
        </p:nvGrpSpPr>
        <p:grpSpPr>
          <a:xfrm>
            <a:off x="3657486" y="5519925"/>
            <a:ext cx="5381939" cy="1015800"/>
            <a:chOff x="3657486" y="5291325"/>
            <a:chExt cx="5381939" cy="1015800"/>
          </a:xfrm>
        </p:grpSpPr>
        <p:cxnSp>
          <p:nvCxnSpPr>
            <p:cNvPr id="236" name="Google Shape;236;p33"/>
            <p:cNvCxnSpPr/>
            <p:nvPr/>
          </p:nvCxnSpPr>
          <p:spPr>
            <a:xfrm rot="10800000">
              <a:off x="3657486" y="5486397"/>
              <a:ext cx="1131300" cy="0"/>
            </a:xfrm>
            <a:prstGeom prst="straightConnector1">
              <a:avLst/>
            </a:prstGeom>
            <a:noFill/>
            <a:ln cap="flat" cmpd="sng" w="25400">
              <a:solidFill>
                <a:srgbClr val="FF0000"/>
              </a:solidFill>
              <a:prstDash val="solid"/>
              <a:round/>
              <a:headEnd len="sm" w="sm" type="none"/>
              <a:tailEnd len="med" w="med" type="stealth"/>
            </a:ln>
          </p:spPr>
        </p:cxnSp>
        <p:sp>
          <p:nvSpPr>
            <p:cNvPr id="237" name="Google Shape;237;p33"/>
            <p:cNvSpPr txBox="1"/>
            <p:nvPr/>
          </p:nvSpPr>
          <p:spPr>
            <a:xfrm>
              <a:off x="4891626" y="5291325"/>
              <a:ext cx="41478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FF0000"/>
                  </a:solidFill>
                  <a:latin typeface="Calibri"/>
                  <a:ea typeface="Calibri"/>
                  <a:cs typeface="Calibri"/>
                  <a:sym typeface="Calibri"/>
                </a:rPr>
                <a:t>Pointer to Stack (array) no longer valid once function returns</a:t>
              </a:r>
              <a:endParaRPr sz="2000">
                <a:solidFill>
                  <a:srgbClr val="FF0000"/>
                </a:solidFill>
                <a:latin typeface="Calibri"/>
                <a:ea typeface="Calibri"/>
                <a:cs typeface="Calibri"/>
                <a:sym typeface="Calibri"/>
              </a:endParaRPr>
            </a:p>
          </p:txBody>
        </p:sp>
      </p:grpSp>
      <p:sp>
        <p:nvSpPr>
          <p:cNvPr id="238" name="Google Shape;238;p3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239" name="Google Shape;239;p3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p78"/>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1"/>
                </a:solidFill>
              </a:rPr>
              <a:t>Branching on Conditions other than (Not) Equal</a:t>
            </a:r>
            <a:r>
              <a:rPr lang="en-US">
                <a:solidFill>
                  <a:srgbClr val="6197ED"/>
                </a:solidFill>
              </a:rPr>
              <a:t> </a:t>
            </a:r>
            <a:endParaRPr>
              <a:solidFill>
                <a:srgbClr val="6197ED"/>
              </a:solidFill>
            </a:endParaRPr>
          </a:p>
        </p:txBody>
      </p:sp>
      <p:sp>
        <p:nvSpPr>
          <p:cNvPr id="843" name="Google Shape;843;p78"/>
          <p:cNvSpPr txBox="1"/>
          <p:nvPr>
            <p:ph idx="1" type="body"/>
          </p:nvPr>
        </p:nvSpPr>
        <p:spPr>
          <a:xfrm>
            <a:off x="457200" y="1600199"/>
            <a:ext cx="8229600" cy="4846200"/>
          </a:xfrm>
          <a:prstGeom prst="rect">
            <a:avLst/>
          </a:prstGeom>
        </p:spPr>
        <p:txBody>
          <a:bodyPr anchorCtr="0" anchor="t" bIns="91425" lIns="91425" spcFirstLastPara="1" rIns="91425" wrap="square" tIns="91425">
            <a:noAutofit/>
          </a:bodyPr>
          <a:lstStyle/>
          <a:p>
            <a:pPr indent="-431800" lvl="0" marL="457200" rtl="0" algn="l">
              <a:spcBef>
                <a:spcPts val="640"/>
              </a:spcBef>
              <a:spcAft>
                <a:spcPts val="0"/>
              </a:spcAft>
              <a:buClr>
                <a:srgbClr val="FF0000"/>
              </a:buClr>
              <a:buSzPts val="3200"/>
              <a:buChar char="•"/>
            </a:pPr>
            <a:r>
              <a:rPr lang="en-US">
                <a:solidFill>
                  <a:srgbClr val="FF0000"/>
                </a:solidFill>
              </a:rPr>
              <a:t>Set Less Than </a:t>
            </a:r>
            <a:r>
              <a:rPr lang="en-US">
                <a:solidFill>
                  <a:srgbClr val="000000"/>
                </a:solidFill>
              </a:rPr>
              <a:t>(slt)</a:t>
            </a:r>
            <a:endParaRPr>
              <a:solidFill>
                <a:srgbClr val="000000"/>
              </a:solidFill>
            </a:endParaRPr>
          </a:p>
          <a:p>
            <a:pPr indent="-406400" lvl="1" marL="914400" rtl="0" algn="l">
              <a:spcBef>
                <a:spcPts val="560"/>
              </a:spcBef>
              <a:spcAft>
                <a:spcPts val="0"/>
              </a:spcAft>
              <a:buSzPts val="2800"/>
              <a:buChar char="–"/>
            </a:pPr>
            <a:r>
              <a:rPr lang="en-US">
                <a:latin typeface="Courier New"/>
                <a:ea typeface="Courier New"/>
                <a:cs typeface="Courier New"/>
                <a:sym typeface="Courier New"/>
              </a:rPr>
              <a:t>slt</a:t>
            </a:r>
            <a:r>
              <a:rPr lang="en-US" sz="2800">
                <a:latin typeface="Courier New"/>
                <a:ea typeface="Courier New"/>
                <a:cs typeface="Courier New"/>
                <a:sym typeface="Courier New"/>
              </a:rPr>
              <a:t> dst, reg1,reg2</a:t>
            </a:r>
            <a:endParaRPr sz="2800">
              <a:latin typeface="Courier New"/>
              <a:ea typeface="Courier New"/>
              <a:cs typeface="Courier New"/>
              <a:sym typeface="Courier New"/>
            </a:endParaRPr>
          </a:p>
          <a:p>
            <a:pPr indent="-406400" lvl="1" marL="914400" rtl="0" algn="l">
              <a:spcBef>
                <a:spcPts val="0"/>
              </a:spcBef>
              <a:spcAft>
                <a:spcPts val="0"/>
              </a:spcAft>
              <a:buClr>
                <a:srgbClr val="000000"/>
              </a:buClr>
              <a:buSzPts val="2800"/>
              <a:buFont typeface="Calibri"/>
              <a:buChar char="–"/>
            </a:pPr>
            <a:r>
              <a:rPr lang="en-US">
                <a:solidFill>
                  <a:srgbClr val="000000"/>
                </a:solidFill>
              </a:rPr>
              <a:t>If value in </a:t>
            </a:r>
            <a:r>
              <a:rPr lang="en-US">
                <a:latin typeface="Courier New"/>
                <a:ea typeface="Courier New"/>
                <a:cs typeface="Courier New"/>
                <a:sym typeface="Courier New"/>
              </a:rPr>
              <a:t>reg1</a:t>
            </a:r>
            <a:r>
              <a:rPr lang="en-US"/>
              <a:t> &lt; value in </a:t>
            </a:r>
            <a:r>
              <a:rPr lang="en-US">
                <a:latin typeface="Courier New"/>
                <a:ea typeface="Courier New"/>
                <a:cs typeface="Courier New"/>
                <a:sym typeface="Courier New"/>
              </a:rPr>
              <a:t>reg2</a:t>
            </a:r>
            <a:r>
              <a:rPr lang="en-US"/>
              <a:t>, </a:t>
            </a:r>
            <a:r>
              <a:rPr lang="en-US">
                <a:latin typeface="Courier New"/>
                <a:ea typeface="Courier New"/>
                <a:cs typeface="Courier New"/>
                <a:sym typeface="Courier New"/>
              </a:rPr>
              <a:t>dst</a:t>
            </a:r>
            <a:r>
              <a:rPr lang="en-US"/>
              <a:t> = 1, else 0</a:t>
            </a:r>
            <a:endParaRPr>
              <a:solidFill>
                <a:srgbClr val="000000"/>
              </a:solidFill>
              <a:latin typeface="Courier New"/>
              <a:ea typeface="Courier New"/>
              <a:cs typeface="Courier New"/>
              <a:sym typeface="Courier New"/>
            </a:endParaRPr>
          </a:p>
          <a:p>
            <a:pPr indent="-431800" lvl="0" marL="457200" rtl="0" algn="l">
              <a:spcBef>
                <a:spcPts val="0"/>
              </a:spcBef>
              <a:spcAft>
                <a:spcPts val="0"/>
              </a:spcAft>
              <a:buClr>
                <a:srgbClr val="FF0000"/>
              </a:buClr>
              <a:buSzPts val="3200"/>
              <a:buChar char="•"/>
            </a:pPr>
            <a:r>
              <a:rPr lang="en-US">
                <a:solidFill>
                  <a:srgbClr val="FF0000"/>
                </a:solidFill>
              </a:rPr>
              <a:t>Set Less Than Immediate </a:t>
            </a:r>
            <a:r>
              <a:rPr lang="en-US">
                <a:solidFill>
                  <a:srgbClr val="000000"/>
                </a:solidFill>
              </a:rPr>
              <a:t>(slti)</a:t>
            </a:r>
            <a:endParaRPr>
              <a:solidFill>
                <a:srgbClr val="000000"/>
              </a:solidFill>
            </a:endParaRPr>
          </a:p>
          <a:p>
            <a:pPr indent="-406400" lvl="1" marL="914400" rtl="0" algn="l">
              <a:spcBef>
                <a:spcPts val="560"/>
              </a:spcBef>
              <a:spcAft>
                <a:spcPts val="0"/>
              </a:spcAft>
              <a:buSzPts val="2800"/>
              <a:buChar char="–"/>
            </a:pPr>
            <a:r>
              <a:rPr lang="en-US">
                <a:latin typeface="Courier New"/>
                <a:ea typeface="Courier New"/>
                <a:cs typeface="Courier New"/>
                <a:sym typeface="Courier New"/>
              </a:rPr>
              <a:t>slti dst, reg1,imm</a:t>
            </a:r>
            <a:endParaRPr>
              <a:latin typeface="Courier New"/>
              <a:ea typeface="Courier New"/>
              <a:cs typeface="Courier New"/>
              <a:sym typeface="Courier New"/>
            </a:endParaRPr>
          </a:p>
          <a:p>
            <a:pPr indent="-406400" lvl="1" marL="914400" rtl="0" algn="l">
              <a:spcBef>
                <a:spcPts val="0"/>
              </a:spcBef>
              <a:spcAft>
                <a:spcPts val="0"/>
              </a:spcAft>
              <a:buSzPts val="2800"/>
              <a:buFont typeface="Calibri"/>
              <a:buChar char="–"/>
            </a:pPr>
            <a:r>
              <a:rPr lang="en-US"/>
              <a:t>If value in </a:t>
            </a:r>
            <a:r>
              <a:rPr lang="en-US">
                <a:latin typeface="Courier New"/>
                <a:ea typeface="Courier New"/>
                <a:cs typeface="Courier New"/>
                <a:sym typeface="Courier New"/>
              </a:rPr>
              <a:t>reg1</a:t>
            </a:r>
            <a:r>
              <a:rPr lang="en-US"/>
              <a:t> &lt; </a:t>
            </a:r>
            <a:r>
              <a:rPr lang="en-US">
                <a:latin typeface="Courier New"/>
                <a:ea typeface="Courier New"/>
                <a:cs typeface="Courier New"/>
                <a:sym typeface="Courier New"/>
              </a:rPr>
              <a:t>imm</a:t>
            </a:r>
            <a:r>
              <a:rPr lang="en-US"/>
              <a:t>, </a:t>
            </a:r>
            <a:r>
              <a:rPr lang="en-US">
                <a:latin typeface="Courier New"/>
                <a:ea typeface="Courier New"/>
                <a:cs typeface="Courier New"/>
                <a:sym typeface="Courier New"/>
              </a:rPr>
              <a:t>dst</a:t>
            </a:r>
            <a:r>
              <a:rPr lang="en-US"/>
              <a:t> = 1, else 0</a:t>
            </a:r>
            <a:endParaRPr>
              <a:latin typeface="Courier New"/>
              <a:ea typeface="Courier New"/>
              <a:cs typeface="Courier New"/>
              <a:sym typeface="Courier New"/>
            </a:endParaRPr>
          </a:p>
        </p:txBody>
      </p:sp>
      <p:sp>
        <p:nvSpPr>
          <p:cNvPr id="844" name="Google Shape;844;p7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845" name="Google Shape;845;p7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846" name="Google Shape;846;p7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Breaking Down the If Else</a:t>
            </a:r>
            <a:endParaRPr b="0" i="0" sz="4400" u="none" cap="none" strike="noStrike">
              <a:solidFill>
                <a:schemeClr val="accent1"/>
              </a:solidFill>
              <a:latin typeface="Calibri"/>
              <a:ea typeface="Calibri"/>
              <a:cs typeface="Calibri"/>
              <a:sym typeface="Calibri"/>
            </a:endParaRPr>
          </a:p>
        </p:txBody>
      </p:sp>
      <p:sp>
        <p:nvSpPr>
          <p:cNvPr id="852" name="Google Shape;852;p79"/>
          <p:cNvSpPr txBox="1"/>
          <p:nvPr>
            <p:ph idx="1" type="body"/>
          </p:nvPr>
        </p:nvSpPr>
        <p:spPr>
          <a:xfrm>
            <a:off x="457200" y="1371600"/>
            <a:ext cx="4040100" cy="6399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Font typeface="Arial"/>
              <a:buNone/>
            </a:pPr>
            <a:r>
              <a:rPr b="1" i="0" lang="en-US" sz="3200" u="none" cap="none" strike="noStrike">
                <a:solidFill>
                  <a:schemeClr val="dk1"/>
                </a:solidFill>
                <a:latin typeface="Calibri"/>
                <a:ea typeface="Calibri"/>
                <a:cs typeface="Calibri"/>
                <a:sym typeface="Calibri"/>
              </a:rPr>
              <a:t>C Code:</a:t>
            </a:r>
            <a:endParaRPr b="1" i="0" sz="3200" u="none" cap="none" strike="noStrike">
              <a:solidFill>
                <a:schemeClr val="dk1"/>
              </a:solidFill>
              <a:latin typeface="Calibri"/>
              <a:ea typeface="Calibri"/>
              <a:cs typeface="Calibri"/>
              <a:sym typeface="Calibri"/>
            </a:endParaRPr>
          </a:p>
        </p:txBody>
      </p:sp>
      <p:sp>
        <p:nvSpPr>
          <p:cNvPr id="853" name="Google Shape;853;p79"/>
          <p:cNvSpPr txBox="1"/>
          <p:nvPr>
            <p:ph idx="2" type="body"/>
          </p:nvPr>
        </p:nvSpPr>
        <p:spPr>
          <a:xfrm>
            <a:off x="457200" y="2011679"/>
            <a:ext cx="4040100" cy="4432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if(i</a:t>
            </a:r>
            <a:r>
              <a:rPr lang="en-US">
                <a:solidFill>
                  <a:srgbClr val="FF0000"/>
                </a:solidFill>
                <a:latin typeface="Courier New"/>
                <a:ea typeface="Courier New"/>
                <a:cs typeface="Courier New"/>
                <a:sym typeface="Courier New"/>
              </a:rPr>
              <a:t>&lt;</a:t>
            </a:r>
            <a:r>
              <a:rPr b="0" i="0" lang="en-US" sz="2400" u="none" cap="none" strike="noStrike">
                <a:solidFill>
                  <a:schemeClr val="dk1"/>
                </a:solidFill>
                <a:latin typeface="Courier New"/>
                <a:ea typeface="Courier New"/>
                <a:cs typeface="Courier New"/>
                <a:sym typeface="Courier New"/>
              </a:rPr>
              <a:t>j)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 = b  /* then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else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 = -b /* else */</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a:t>
            </a:r>
            <a:endParaRPr/>
          </a:p>
          <a:p>
            <a:pPr indent="-342900" lvl="0" marL="342900" marR="0" rtl="0" algn="l">
              <a:spcBef>
                <a:spcPts val="640"/>
              </a:spcBef>
              <a:spcAft>
                <a:spcPts val="0"/>
              </a:spcAft>
              <a:buClr>
                <a:schemeClr val="dk1"/>
              </a:buClr>
              <a:buFont typeface="Arial"/>
              <a:buNone/>
            </a:pPr>
            <a:r>
              <a:rPr b="1" i="0" lang="en-US" sz="3200" u="none" cap="none" strike="noStrike">
                <a:solidFill>
                  <a:schemeClr val="dk1"/>
                </a:solidFill>
                <a:latin typeface="Calibri"/>
                <a:ea typeface="Calibri"/>
                <a:cs typeface="Calibri"/>
                <a:sym typeface="Calibri"/>
              </a:rPr>
              <a:t>In English:</a:t>
            </a:r>
            <a:endParaRPr/>
          </a:p>
          <a:p>
            <a:pPr indent="-342900" lvl="0" marL="3429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TRUE, execute the </a:t>
            </a:r>
            <a:r>
              <a:rPr b="0" i="0" lang="en-US" sz="2400" u="sng" cap="none" strike="noStrike">
                <a:solidFill>
                  <a:schemeClr val="dk1"/>
                </a:solidFill>
                <a:latin typeface="Calibri"/>
                <a:ea typeface="Calibri"/>
                <a:cs typeface="Calibri"/>
                <a:sym typeface="Calibri"/>
              </a:rPr>
              <a:t>THEN</a:t>
            </a:r>
            <a:r>
              <a:rPr b="1" i="0" lang="en-US" sz="2400" u="sng"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block</a:t>
            </a:r>
            <a:endParaRPr/>
          </a:p>
          <a:p>
            <a:pPr indent="-342900" lvl="0" marL="34290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If FALSE, execute the </a:t>
            </a:r>
            <a:r>
              <a:rPr b="0" i="0" lang="en-US" sz="2400" u="sng" cap="none" strike="noStrike">
                <a:solidFill>
                  <a:schemeClr val="dk1"/>
                </a:solidFill>
                <a:latin typeface="Calibri"/>
                <a:ea typeface="Calibri"/>
                <a:cs typeface="Calibri"/>
                <a:sym typeface="Calibri"/>
              </a:rPr>
              <a:t>ELSE </a:t>
            </a:r>
            <a:r>
              <a:rPr b="0" i="0" lang="en-US" sz="2400" u="none" cap="none" strike="noStrike">
                <a:solidFill>
                  <a:schemeClr val="dk1"/>
                </a:solidFill>
                <a:latin typeface="Calibri"/>
                <a:ea typeface="Calibri"/>
                <a:cs typeface="Calibri"/>
                <a:sym typeface="Calibri"/>
              </a:rPr>
              <a:t>block</a:t>
            </a:r>
            <a:endParaRPr b="0" i="0" sz="2400" u="none" cap="none" strike="noStrike">
              <a:solidFill>
                <a:schemeClr val="dk1"/>
              </a:solidFill>
              <a:latin typeface="Calibri"/>
              <a:ea typeface="Calibri"/>
              <a:cs typeface="Calibri"/>
              <a:sym typeface="Calibri"/>
            </a:endParaRPr>
          </a:p>
        </p:txBody>
      </p:sp>
      <p:sp>
        <p:nvSpPr>
          <p:cNvPr id="854" name="Google Shape;854;p79"/>
          <p:cNvSpPr txBox="1"/>
          <p:nvPr>
            <p:ph idx="3" type="body"/>
          </p:nvPr>
        </p:nvSpPr>
        <p:spPr>
          <a:xfrm>
            <a:off x="4645025" y="1371600"/>
            <a:ext cx="4041900" cy="6399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Font typeface="Arial"/>
              <a:buNone/>
            </a:pPr>
            <a:r>
              <a:rPr b="1" i="0" lang="en-US" sz="3200" u="none" cap="none" strike="noStrike">
                <a:solidFill>
                  <a:schemeClr val="dk1"/>
                </a:solidFill>
                <a:latin typeface="Calibri"/>
                <a:ea typeface="Calibri"/>
                <a:cs typeface="Calibri"/>
                <a:sym typeface="Calibri"/>
              </a:rPr>
              <a:t>MIPS (</a:t>
            </a:r>
            <a:r>
              <a:rPr lang="en-US" sz="3200"/>
              <a:t>???)</a:t>
            </a:r>
            <a:r>
              <a:rPr b="1" i="0" lang="en-US" sz="3200" u="none" cap="none" strike="noStrike">
                <a:solidFill>
                  <a:schemeClr val="dk1"/>
                </a:solidFill>
                <a:latin typeface="Calibri"/>
                <a:ea typeface="Calibri"/>
                <a:cs typeface="Calibri"/>
                <a:sym typeface="Calibri"/>
              </a:rPr>
              <a:t>:</a:t>
            </a:r>
            <a:endParaRPr b="1" i="0" sz="3200" u="none" cap="none" strike="noStrike">
              <a:solidFill>
                <a:schemeClr val="dk1"/>
              </a:solidFill>
              <a:latin typeface="Calibri"/>
              <a:ea typeface="Calibri"/>
              <a:cs typeface="Calibri"/>
              <a:sym typeface="Calibri"/>
            </a:endParaRPr>
          </a:p>
        </p:txBody>
      </p:sp>
      <p:sp>
        <p:nvSpPr>
          <p:cNvPr id="855" name="Google Shape;855;p79"/>
          <p:cNvSpPr txBox="1"/>
          <p:nvPr>
            <p:ph idx="4" type="body"/>
          </p:nvPr>
        </p:nvSpPr>
        <p:spPr>
          <a:xfrm>
            <a:off x="4645025" y="2011680"/>
            <a:ext cx="4041900" cy="4454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i→$s0, j→$s1</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a→$s2, b→$s3</a:t>
            </a:r>
            <a:endParaRPr b="0" i="1" sz="2400" u="none" cap="none" strike="noStrike">
              <a:solidFill>
                <a:schemeClr val="dk1"/>
              </a:solidFill>
              <a:latin typeface="Courier New"/>
              <a:ea typeface="Courier New"/>
              <a:cs typeface="Courier New"/>
              <a:sym typeface="Courier New"/>
            </a:endParaRPr>
          </a:p>
          <a:p>
            <a:pPr indent="-342900" lvl="0" marL="342900" marR="0" rtl="0" algn="l">
              <a:spcBef>
                <a:spcPts val="1800"/>
              </a:spcBef>
              <a:spcAft>
                <a:spcPts val="0"/>
              </a:spcAft>
              <a:buClr>
                <a:schemeClr val="dk1"/>
              </a:buClr>
              <a:buFont typeface="Arial"/>
              <a:buNone/>
            </a:pPr>
            <a:r>
              <a:rPr lang="en-US">
                <a:latin typeface="Courier New"/>
                <a:ea typeface="Courier New"/>
                <a:cs typeface="Courier New"/>
                <a:sym typeface="Courier New"/>
              </a:rPr>
              <a:t>slt $t0 $s0 $s1</a:t>
            </a:r>
            <a:endParaRPr>
              <a:latin typeface="Courier New"/>
              <a:ea typeface="Courier New"/>
              <a:cs typeface="Courier New"/>
              <a:sym typeface="Courier New"/>
            </a:endParaRPr>
          </a:p>
          <a:p>
            <a:pPr indent="-342900" lvl="0" marL="342900" marR="0" rtl="0" algn="l">
              <a:spcBef>
                <a:spcPts val="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beq $</a:t>
            </a:r>
            <a:r>
              <a:rPr lang="en-US">
                <a:latin typeface="Courier New"/>
                <a:ea typeface="Courier New"/>
                <a:cs typeface="Courier New"/>
                <a:sym typeface="Courier New"/>
              </a:rPr>
              <a:t>t</a:t>
            </a:r>
            <a:r>
              <a:rPr b="0" i="0" lang="en-US" sz="2400" u="none" cap="none" strike="noStrike">
                <a:solidFill>
                  <a:schemeClr val="dk1"/>
                </a:solidFill>
                <a:latin typeface="Courier New"/>
                <a:ea typeface="Courier New"/>
                <a:cs typeface="Courier New"/>
                <a:sym typeface="Courier New"/>
              </a:rPr>
              <a:t>0,$</a:t>
            </a:r>
            <a:r>
              <a:rPr lang="en-US">
                <a:latin typeface="Courier New"/>
                <a:ea typeface="Courier New"/>
                <a:cs typeface="Courier New"/>
                <a:sym typeface="Courier New"/>
              </a:rPr>
              <a:t>0</a:t>
            </a:r>
            <a:r>
              <a:rPr b="0" i="0" lang="en-US" sz="2400" u="none" cap="none" strike="noStrike">
                <a:solidFill>
                  <a:schemeClr val="dk1"/>
                </a:solidFill>
                <a:latin typeface="Courier New"/>
                <a:ea typeface="Courier New"/>
                <a:cs typeface="Courier New"/>
                <a:sym typeface="Courier New"/>
              </a:rPr>
              <a:t>,</a:t>
            </a:r>
            <a:r>
              <a:rPr b="0" i="0" lang="en-US" sz="2400" u="none" cap="none" strike="noStrike">
                <a:solidFill>
                  <a:schemeClr val="accent6"/>
                </a:solidFill>
                <a:latin typeface="Courier New"/>
                <a:ea typeface="Courier New"/>
                <a:cs typeface="Courier New"/>
                <a:sym typeface="Courier New"/>
              </a:rPr>
              <a:t>else</a:t>
            </a:r>
            <a:endParaRPr/>
          </a:p>
          <a:p>
            <a:pPr indent="-342900" lvl="0" marL="342900" marR="0" rtl="0" algn="l">
              <a:spcBef>
                <a:spcPts val="480"/>
              </a:spcBef>
              <a:spcAft>
                <a:spcPts val="0"/>
              </a:spcAft>
              <a:buClr>
                <a:schemeClr val="accent4"/>
              </a:buClr>
              <a:buFont typeface="Arial"/>
              <a:buNone/>
            </a:pPr>
            <a:r>
              <a:rPr b="0" i="0" lang="en-US" sz="2400" u="none" cap="none" strike="noStrike">
                <a:solidFill>
                  <a:schemeClr val="accent4"/>
                </a:solidFill>
                <a:latin typeface="Courier New"/>
                <a:ea typeface="Courier New"/>
                <a:cs typeface="Courier New"/>
                <a:sym typeface="Courier New"/>
              </a:rPr>
              <a:t>then:</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add $s2, $s3, $0</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j   </a:t>
            </a:r>
            <a:r>
              <a:rPr b="0" i="0" lang="en-US" sz="2400" u="none" cap="none" strike="noStrike">
                <a:solidFill>
                  <a:schemeClr val="accent6"/>
                </a:solidFill>
                <a:latin typeface="Courier New"/>
                <a:ea typeface="Courier New"/>
                <a:cs typeface="Courier New"/>
                <a:sym typeface="Courier New"/>
              </a:rPr>
              <a:t>end</a:t>
            </a:r>
            <a:endParaRPr b="0" i="1" sz="2400" u="none" cap="none" strike="noStrike">
              <a:solidFill>
                <a:schemeClr val="accent6"/>
              </a:solidFill>
              <a:latin typeface="Courier New"/>
              <a:ea typeface="Courier New"/>
              <a:cs typeface="Courier New"/>
              <a:sym typeface="Courier New"/>
            </a:endParaRPr>
          </a:p>
          <a:p>
            <a:pPr indent="-342900" lvl="0" marL="342900" marR="0" rtl="0" algn="l">
              <a:spcBef>
                <a:spcPts val="480"/>
              </a:spcBef>
              <a:spcAft>
                <a:spcPts val="0"/>
              </a:spcAft>
              <a:buClr>
                <a:schemeClr val="accent4"/>
              </a:buClr>
              <a:buFont typeface="Arial"/>
              <a:buNone/>
            </a:pPr>
            <a:r>
              <a:rPr b="0" i="0" lang="en-US" sz="2400" u="none" cap="none" strike="noStrike">
                <a:solidFill>
                  <a:schemeClr val="accent4"/>
                </a:solidFill>
                <a:latin typeface="Courier New"/>
                <a:ea typeface="Courier New"/>
                <a:cs typeface="Courier New"/>
                <a:sym typeface="Courier New"/>
              </a:rPr>
              <a:t>else:</a:t>
            </a:r>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sub $s2, $0, $s3</a:t>
            </a:r>
            <a:endParaRPr/>
          </a:p>
          <a:p>
            <a:pPr indent="-342900" lvl="0" marL="342900" marR="0" rtl="0" algn="l">
              <a:spcBef>
                <a:spcPts val="480"/>
              </a:spcBef>
              <a:spcAft>
                <a:spcPts val="0"/>
              </a:spcAft>
              <a:buClr>
                <a:schemeClr val="accent4"/>
              </a:buClr>
              <a:buFont typeface="Arial"/>
              <a:buNone/>
            </a:pPr>
            <a:r>
              <a:rPr b="0" i="0" lang="en-US" sz="2400" u="none" cap="none" strike="noStrike">
                <a:solidFill>
                  <a:schemeClr val="accent4"/>
                </a:solidFill>
                <a:latin typeface="Courier New"/>
                <a:ea typeface="Courier New"/>
                <a:cs typeface="Courier New"/>
                <a:sym typeface="Courier New"/>
              </a:rPr>
              <a:t>end:</a:t>
            </a:r>
            <a:endParaRPr/>
          </a:p>
        </p:txBody>
      </p:sp>
      <p:sp>
        <p:nvSpPr>
          <p:cNvPr id="856" name="Google Shape;856;p7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857" name="Google Shape;857;p79"/>
          <p:cNvSpPr txBox="1"/>
          <p:nvPr/>
        </p:nvSpPr>
        <p:spPr>
          <a:xfrm>
            <a:off x="6089878" y="3424225"/>
            <a:ext cx="644100" cy="461700"/>
          </a:xfrm>
          <a:prstGeom prst="rect">
            <a:avLst/>
          </a:prstGeom>
          <a:solidFill>
            <a:schemeClr val="lt1"/>
          </a:solidFill>
          <a:ln>
            <a:noFill/>
          </a:ln>
        </p:spPr>
        <p:txBody>
          <a:bodyPr anchorCtr="0" anchor="t" bIns="45700" lIns="0" spcFirstLastPara="1" rIns="91425" wrap="square" tIns="45700">
            <a:noAutofit/>
          </a:bodyPr>
          <a:lstStyle/>
          <a:p>
            <a:pPr indent="0" lvl="0" marL="0" marR="0" rtl="0" algn="l">
              <a:spcBef>
                <a:spcPts val="0"/>
              </a:spcBef>
              <a:spcAft>
                <a:spcPts val="0"/>
              </a:spcAft>
              <a:buNone/>
            </a:pPr>
            <a:r>
              <a:rPr lang="en-US" sz="2400">
                <a:solidFill>
                  <a:srgbClr val="FF0000"/>
                </a:solidFill>
                <a:latin typeface="Courier New"/>
                <a:ea typeface="Courier New"/>
                <a:cs typeface="Courier New"/>
                <a:sym typeface="Courier New"/>
              </a:rPr>
              <a:t>???</a:t>
            </a:r>
            <a:endParaRPr sz="2400">
              <a:solidFill>
                <a:srgbClr val="FF0000"/>
              </a:solidFill>
              <a:latin typeface="Courier New"/>
              <a:ea typeface="Courier New"/>
              <a:cs typeface="Courier New"/>
              <a:sym typeface="Courier New"/>
            </a:endParaRPr>
          </a:p>
        </p:txBody>
      </p:sp>
      <p:sp>
        <p:nvSpPr>
          <p:cNvPr id="858" name="Google Shape;858;p79"/>
          <p:cNvSpPr txBox="1"/>
          <p:nvPr/>
        </p:nvSpPr>
        <p:spPr>
          <a:xfrm>
            <a:off x="4573502" y="3400425"/>
            <a:ext cx="767100" cy="461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FF0000"/>
                </a:solidFill>
                <a:latin typeface="Courier New"/>
                <a:ea typeface="Courier New"/>
                <a:cs typeface="Courier New"/>
                <a:sym typeface="Courier New"/>
              </a:rPr>
              <a:t>???</a:t>
            </a:r>
            <a:endParaRPr sz="2400">
              <a:solidFill>
                <a:srgbClr val="FF0000"/>
              </a:solidFill>
              <a:latin typeface="Courier New"/>
              <a:ea typeface="Courier New"/>
              <a:cs typeface="Courier New"/>
              <a:sym typeface="Courier New"/>
            </a:endParaRPr>
          </a:p>
        </p:txBody>
      </p:sp>
      <p:sp>
        <p:nvSpPr>
          <p:cNvPr id="859" name="Google Shape;859;p7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860" name="Google Shape;860;p7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5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Loops in MIPS</a:t>
            </a:r>
            <a:endParaRPr b="0" i="0" sz="4400" u="none" cap="none" strike="noStrike">
              <a:solidFill>
                <a:schemeClr val="accent1"/>
              </a:solidFill>
              <a:latin typeface="Calibri"/>
              <a:ea typeface="Calibri"/>
              <a:cs typeface="Calibri"/>
              <a:sym typeface="Calibri"/>
            </a:endParaRPr>
          </a:p>
        </p:txBody>
      </p:sp>
      <p:sp>
        <p:nvSpPr>
          <p:cNvPr id="868" name="Google Shape;868;p80"/>
          <p:cNvSpPr txBox="1"/>
          <p:nvPr>
            <p:ph idx="1" type="body"/>
          </p:nvPr>
        </p:nvSpPr>
        <p:spPr>
          <a:xfrm>
            <a:off x="457200" y="1600200"/>
            <a:ext cx="8229600" cy="484414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There are three types of loops in C:</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ourier New"/>
                <a:ea typeface="Courier New"/>
                <a:cs typeface="Courier New"/>
                <a:sym typeface="Courier New"/>
              </a:rPr>
              <a:t>while</a:t>
            </a:r>
            <a:r>
              <a:rPr b="0" i="0" lang="en-US" sz="2800" u="none" cap="none" strike="noStrike">
                <a:solidFill>
                  <a:schemeClr val="dk1"/>
                </a:solidFill>
                <a:latin typeface="Calibri"/>
                <a:ea typeface="Calibri"/>
                <a:cs typeface="Calibri"/>
                <a:sym typeface="Calibri"/>
              </a:rPr>
              <a:t>, </a:t>
            </a:r>
            <a:r>
              <a:rPr b="0" i="0" lang="en-US" sz="2800" u="none" cap="none" strike="noStrike">
                <a:solidFill>
                  <a:schemeClr val="dk1"/>
                </a:solidFill>
                <a:latin typeface="Courier New"/>
                <a:ea typeface="Courier New"/>
                <a:cs typeface="Courier New"/>
                <a:sym typeface="Courier New"/>
              </a:rPr>
              <a:t>do…while</a:t>
            </a:r>
            <a:r>
              <a:rPr b="0" i="0" lang="en-US" sz="2800" u="none" cap="none" strike="noStrike">
                <a:solidFill>
                  <a:schemeClr val="dk1"/>
                </a:solidFill>
                <a:latin typeface="Calibri"/>
                <a:ea typeface="Calibri"/>
                <a:cs typeface="Calibri"/>
                <a:sym typeface="Calibri"/>
              </a:rPr>
              <a:t>, and </a:t>
            </a:r>
            <a:r>
              <a:rPr b="0" i="0" lang="en-US" sz="2800" u="none" cap="none" strike="noStrike">
                <a:solidFill>
                  <a:schemeClr val="dk1"/>
                </a:solidFill>
                <a:latin typeface="Courier New"/>
                <a:ea typeface="Courier New"/>
                <a:cs typeface="Courier New"/>
                <a:sym typeface="Courier New"/>
              </a:rPr>
              <a:t>for</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Each can be rewritten as either of the other two, so the same concepts of decision-making apply</a:t>
            </a:r>
            <a:endParaRPr b="0" i="0" sz="2800" u="none" cap="none" strike="noStrike">
              <a:solidFill>
                <a:schemeClr val="dk1"/>
              </a:solidFill>
              <a:latin typeface="Courier New"/>
              <a:ea typeface="Courier New"/>
              <a:cs typeface="Courier New"/>
              <a:sym typeface="Courier New"/>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You will examine how to write these in MIPS in discussion</a:t>
            </a:r>
            <a:endParaRPr/>
          </a:p>
          <a:p>
            <a:pPr indent="-342900" lvl="0" marL="342900" marR="0" rtl="0" algn="l">
              <a:spcBef>
                <a:spcPts val="640"/>
              </a:spcBef>
              <a:spcAft>
                <a:spcPts val="0"/>
              </a:spcAft>
              <a:buClr>
                <a:schemeClr val="dk1"/>
              </a:buClr>
              <a:buSzPts val="3200"/>
              <a:buFont typeface="Arial"/>
              <a:buChar char="•"/>
            </a:pPr>
            <a:r>
              <a:rPr b="1" i="0" lang="en-US" sz="3200" u="none" cap="none" strike="noStrike">
                <a:solidFill>
                  <a:schemeClr val="dk1"/>
                </a:solidFill>
                <a:latin typeface="Calibri"/>
                <a:ea typeface="Calibri"/>
                <a:cs typeface="Calibri"/>
                <a:sym typeface="Calibri"/>
              </a:rPr>
              <a:t>Key Concept:</a:t>
            </a:r>
            <a:r>
              <a:rPr b="0" i="0" lang="en-US" sz="3200" u="none" cap="none" strike="noStrike">
                <a:solidFill>
                  <a:schemeClr val="dk1"/>
                </a:solidFill>
                <a:latin typeface="Calibri"/>
                <a:ea typeface="Calibri"/>
                <a:cs typeface="Calibri"/>
                <a:sym typeface="Calibri"/>
              </a:rPr>
              <a:t>  Though there are multiple ways to write a loop in MIPS, the key to decision-making is the conditional branch</a:t>
            </a:r>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869" name="Google Shape;869;p8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870" name="Google Shape;870;p8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871" name="Google Shape;871;p8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grpSp>
        <p:nvGrpSpPr>
          <p:cNvPr id="878" name="Google Shape;878;p81"/>
          <p:cNvGrpSpPr/>
          <p:nvPr/>
        </p:nvGrpSpPr>
        <p:grpSpPr>
          <a:xfrm>
            <a:off x="914400" y="2322576"/>
            <a:ext cx="7162800" cy="954107"/>
            <a:chOff x="914614" y="1743729"/>
            <a:chExt cx="7162586" cy="715593"/>
          </a:xfrm>
        </p:grpSpPr>
        <p:sp>
          <p:nvSpPr>
            <p:cNvPr id="879" name="Google Shape;879;p81"/>
            <p:cNvSpPr txBox="1"/>
            <p:nvPr/>
          </p:nvSpPr>
          <p:spPr>
            <a:xfrm>
              <a:off x="1371600" y="1743729"/>
              <a:ext cx="6705600" cy="71559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FF8000"/>
                  </a:solidFill>
                  <a:latin typeface="Calibri"/>
                  <a:ea typeface="Calibri"/>
                  <a:cs typeface="Calibri"/>
                  <a:sym typeface="Calibri"/>
                </a:rPr>
                <a:t>We can make an unconditional branch from a conditional branch instruction</a:t>
              </a:r>
              <a:endParaRPr sz="2800">
                <a:solidFill>
                  <a:srgbClr val="FF8000"/>
                </a:solidFill>
                <a:latin typeface="Calibri"/>
                <a:ea typeface="Calibri"/>
                <a:cs typeface="Calibri"/>
                <a:sym typeface="Calibri"/>
              </a:endParaRPr>
            </a:p>
          </p:txBody>
        </p:sp>
        <p:sp>
          <p:nvSpPr>
            <p:cNvPr id="880" name="Google Shape;880;p81"/>
            <p:cNvSpPr/>
            <p:nvPr/>
          </p:nvSpPr>
          <p:spPr>
            <a:xfrm>
              <a:off x="914614" y="1756766"/>
              <a:ext cx="562958" cy="34625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(A)</a:t>
              </a:r>
              <a:endParaRPr/>
            </a:p>
          </p:txBody>
        </p:sp>
      </p:grpSp>
      <p:grpSp>
        <p:nvGrpSpPr>
          <p:cNvPr id="881" name="Google Shape;881;p81"/>
          <p:cNvGrpSpPr/>
          <p:nvPr/>
        </p:nvGrpSpPr>
        <p:grpSpPr>
          <a:xfrm>
            <a:off x="914399" y="3240088"/>
            <a:ext cx="7162801" cy="954107"/>
            <a:chOff x="914399" y="3240088"/>
            <a:chExt cx="7162801" cy="954107"/>
          </a:xfrm>
        </p:grpSpPr>
        <p:sp>
          <p:nvSpPr>
            <p:cNvPr id="882" name="Google Shape;882;p81"/>
            <p:cNvSpPr txBox="1"/>
            <p:nvPr/>
          </p:nvSpPr>
          <p:spPr>
            <a:xfrm>
              <a:off x="1371600" y="3240088"/>
              <a:ext cx="6705600"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408000"/>
                  </a:solidFill>
                  <a:latin typeface="Calibri"/>
                  <a:ea typeface="Calibri"/>
                  <a:cs typeface="Calibri"/>
                  <a:sym typeface="Calibri"/>
                </a:rPr>
                <a:t>We can make a for loop with just </a:t>
              </a:r>
              <a:r>
                <a:rPr lang="en-US" sz="2800">
                  <a:solidFill>
                    <a:srgbClr val="408000"/>
                  </a:solidFill>
                  <a:latin typeface="Courier New"/>
                  <a:ea typeface="Courier New"/>
                  <a:cs typeface="Courier New"/>
                  <a:sym typeface="Courier New"/>
                </a:rPr>
                <a:t>j</a:t>
              </a:r>
              <a:r>
                <a:rPr lang="en-US" sz="2800">
                  <a:solidFill>
                    <a:srgbClr val="408000"/>
                  </a:solidFill>
                  <a:latin typeface="Calibri"/>
                  <a:ea typeface="Calibri"/>
                  <a:cs typeface="Calibri"/>
                  <a:sym typeface="Calibri"/>
                </a:rPr>
                <a:t> </a:t>
              </a:r>
              <a:br>
                <a:rPr lang="en-US" sz="2800">
                  <a:solidFill>
                    <a:srgbClr val="408000"/>
                  </a:solidFill>
                  <a:latin typeface="Calibri"/>
                  <a:ea typeface="Calibri"/>
                  <a:cs typeface="Calibri"/>
                  <a:sym typeface="Calibri"/>
                </a:rPr>
              </a:br>
              <a:r>
                <a:rPr lang="en-US" sz="2800">
                  <a:solidFill>
                    <a:srgbClr val="408000"/>
                  </a:solidFill>
                  <a:latin typeface="Calibri"/>
                  <a:ea typeface="Calibri"/>
                  <a:cs typeface="Calibri"/>
                  <a:sym typeface="Calibri"/>
                </a:rPr>
                <a:t>(no </a:t>
              </a:r>
              <a:r>
                <a:rPr lang="en-US" sz="2800">
                  <a:solidFill>
                    <a:srgbClr val="408000"/>
                  </a:solidFill>
                  <a:latin typeface="Courier New"/>
                  <a:ea typeface="Courier New"/>
                  <a:cs typeface="Courier New"/>
                  <a:sym typeface="Courier New"/>
                </a:rPr>
                <a:t>beq</a:t>
              </a:r>
              <a:r>
                <a:rPr lang="en-US" sz="2800">
                  <a:solidFill>
                    <a:srgbClr val="408000"/>
                  </a:solidFill>
                  <a:latin typeface="Calibri"/>
                  <a:ea typeface="Calibri"/>
                  <a:cs typeface="Calibri"/>
                  <a:sym typeface="Calibri"/>
                </a:rPr>
                <a:t> or </a:t>
              </a:r>
              <a:r>
                <a:rPr lang="en-US" sz="2800">
                  <a:solidFill>
                    <a:srgbClr val="408000"/>
                  </a:solidFill>
                  <a:latin typeface="Courier New"/>
                  <a:ea typeface="Courier New"/>
                  <a:cs typeface="Courier New"/>
                  <a:sym typeface="Courier New"/>
                </a:rPr>
                <a:t>bne</a:t>
              </a:r>
              <a:r>
                <a:rPr lang="en-US" sz="2800">
                  <a:solidFill>
                    <a:srgbClr val="408000"/>
                  </a:solidFill>
                  <a:latin typeface="Calibri"/>
                  <a:ea typeface="Calibri"/>
                  <a:cs typeface="Calibri"/>
                  <a:sym typeface="Calibri"/>
                </a:rPr>
                <a:t>)</a:t>
              </a:r>
              <a:endParaRPr/>
            </a:p>
          </p:txBody>
        </p:sp>
        <p:sp>
          <p:nvSpPr>
            <p:cNvPr id="883" name="Google Shape;883;p81"/>
            <p:cNvSpPr/>
            <p:nvPr/>
          </p:nvSpPr>
          <p:spPr>
            <a:xfrm>
              <a:off x="914399" y="3258888"/>
              <a:ext cx="566928"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(B)</a:t>
              </a:r>
              <a:endParaRPr/>
            </a:p>
          </p:txBody>
        </p:sp>
      </p:grpSp>
      <p:grpSp>
        <p:nvGrpSpPr>
          <p:cNvPr id="884" name="Google Shape;884;p81"/>
          <p:cNvGrpSpPr/>
          <p:nvPr/>
        </p:nvGrpSpPr>
        <p:grpSpPr>
          <a:xfrm>
            <a:off x="914399" y="4196052"/>
            <a:ext cx="7162801" cy="523220"/>
            <a:chOff x="914399" y="4196052"/>
            <a:chExt cx="7162801" cy="523220"/>
          </a:xfrm>
        </p:grpSpPr>
        <p:sp>
          <p:nvSpPr>
            <p:cNvPr id="885" name="Google Shape;885;p81"/>
            <p:cNvSpPr txBox="1"/>
            <p:nvPr/>
          </p:nvSpPr>
          <p:spPr>
            <a:xfrm>
              <a:off x="1371600" y="4196052"/>
              <a:ext cx="67056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FF66A0"/>
                  </a:solidFill>
                  <a:latin typeface="Calibri"/>
                  <a:ea typeface="Calibri"/>
                  <a:cs typeface="Calibri"/>
                  <a:sym typeface="Calibri"/>
                </a:rPr>
                <a:t>We can make a </a:t>
              </a:r>
              <a:r>
                <a:rPr lang="en-US" sz="2600">
                  <a:solidFill>
                    <a:srgbClr val="FF66A0"/>
                  </a:solidFill>
                  <a:latin typeface="Courier New"/>
                  <a:ea typeface="Courier New"/>
                  <a:cs typeface="Courier New"/>
                  <a:sym typeface="Courier New"/>
                </a:rPr>
                <a:t>for</a:t>
              </a:r>
              <a:r>
                <a:rPr lang="en-US" sz="2800">
                  <a:solidFill>
                    <a:srgbClr val="FF66A0"/>
                  </a:solidFill>
                  <a:latin typeface="Calibri"/>
                  <a:ea typeface="Calibri"/>
                  <a:cs typeface="Calibri"/>
                  <a:sym typeface="Calibri"/>
                </a:rPr>
                <a:t> loop without using </a:t>
              </a:r>
              <a:r>
                <a:rPr lang="en-US" sz="2600">
                  <a:solidFill>
                    <a:srgbClr val="FF66A0"/>
                  </a:solidFill>
                  <a:latin typeface="Courier New"/>
                  <a:ea typeface="Courier New"/>
                  <a:cs typeface="Courier New"/>
                  <a:sym typeface="Courier New"/>
                </a:rPr>
                <a:t>j</a:t>
              </a:r>
              <a:endParaRPr/>
            </a:p>
          </p:txBody>
        </p:sp>
        <p:sp>
          <p:nvSpPr>
            <p:cNvPr id="886" name="Google Shape;886;p81"/>
            <p:cNvSpPr/>
            <p:nvPr/>
          </p:nvSpPr>
          <p:spPr>
            <a:xfrm>
              <a:off x="914399" y="4206240"/>
              <a:ext cx="566928"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(C)</a:t>
              </a:r>
              <a:endParaRPr/>
            </a:p>
          </p:txBody>
        </p:sp>
      </p:grpSp>
      <p:grpSp>
        <p:nvGrpSpPr>
          <p:cNvPr id="887" name="Google Shape;887;p81"/>
          <p:cNvGrpSpPr/>
          <p:nvPr/>
        </p:nvGrpSpPr>
        <p:grpSpPr>
          <a:xfrm>
            <a:off x="914400" y="4840288"/>
            <a:ext cx="7372200" cy="1385100"/>
            <a:chOff x="914400" y="4840288"/>
            <a:chExt cx="7372200" cy="1385100"/>
          </a:xfrm>
        </p:grpSpPr>
        <p:sp>
          <p:nvSpPr>
            <p:cNvPr id="888" name="Google Shape;888;p81"/>
            <p:cNvSpPr txBox="1"/>
            <p:nvPr/>
          </p:nvSpPr>
          <p:spPr>
            <a:xfrm>
              <a:off x="1371600" y="4840288"/>
              <a:ext cx="6915000" cy="138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E860"/>
                  </a:solidFill>
                  <a:latin typeface="Calibri"/>
                  <a:ea typeface="Calibri"/>
                  <a:cs typeface="Calibri"/>
                  <a:sym typeface="Calibri"/>
                </a:rPr>
                <a:t>Not e</a:t>
              </a:r>
              <a:r>
                <a:rPr b="1" lang="en-US" sz="2800">
                  <a:solidFill>
                    <a:srgbClr val="FFE860"/>
                  </a:solidFill>
                  <a:latin typeface="Calibri"/>
                  <a:ea typeface="Calibri"/>
                  <a:cs typeface="Calibri"/>
                  <a:sym typeface="Calibri"/>
                </a:rPr>
                <a:t>very control flow segment written with </a:t>
              </a:r>
              <a:r>
                <a:rPr b="1" lang="en-US" sz="2800">
                  <a:solidFill>
                    <a:srgbClr val="FFE860"/>
                  </a:solidFill>
                  <a:latin typeface="Courier New"/>
                  <a:ea typeface="Courier New"/>
                  <a:cs typeface="Courier New"/>
                  <a:sym typeface="Courier New"/>
                </a:rPr>
                <a:t>beq</a:t>
              </a:r>
              <a:r>
                <a:rPr b="1" lang="en-US" sz="2800">
                  <a:solidFill>
                    <a:srgbClr val="FFE860"/>
                  </a:solidFill>
                  <a:latin typeface="Calibri"/>
                  <a:ea typeface="Calibri"/>
                  <a:cs typeface="Calibri"/>
                  <a:sym typeface="Calibri"/>
                </a:rPr>
                <a:t> can be written in the same number of lines with </a:t>
              </a:r>
              <a:r>
                <a:rPr b="1" lang="en-US" sz="2800">
                  <a:solidFill>
                    <a:srgbClr val="FFE860"/>
                  </a:solidFill>
                  <a:latin typeface="Courier New"/>
                  <a:ea typeface="Courier New"/>
                  <a:cs typeface="Courier New"/>
                  <a:sym typeface="Courier New"/>
                </a:rPr>
                <a:t>bne </a:t>
              </a:r>
              <a:endParaRPr/>
            </a:p>
          </p:txBody>
        </p:sp>
        <p:sp>
          <p:nvSpPr>
            <p:cNvPr id="889" name="Google Shape;889;p81"/>
            <p:cNvSpPr/>
            <p:nvPr/>
          </p:nvSpPr>
          <p:spPr>
            <a:xfrm>
              <a:off x="914400" y="4850028"/>
              <a:ext cx="570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(D)</a:t>
              </a:r>
              <a:endParaRPr/>
            </a:p>
          </p:txBody>
        </p:sp>
      </p:grpSp>
      <p:sp>
        <p:nvSpPr>
          <p:cNvPr id="890" name="Google Shape;890;p8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891" name="Google Shape;891;p81"/>
          <p:cNvSpPr txBox="1"/>
          <p:nvPr/>
        </p:nvSpPr>
        <p:spPr>
          <a:xfrm>
            <a:off x="685799" y="731520"/>
            <a:ext cx="7369629"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Question:</a:t>
            </a:r>
            <a:r>
              <a:rPr lang="en-US" sz="2800">
                <a:solidFill>
                  <a:schemeClr val="dk1"/>
                </a:solidFill>
                <a:latin typeface="Calibri"/>
                <a:ea typeface="Calibri"/>
                <a:cs typeface="Calibri"/>
                <a:sym typeface="Calibri"/>
              </a:rPr>
              <a:t>  Which of the following is FALSE?</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(and if TRUE, try writing it out)</a:t>
            </a:r>
            <a:endParaRPr/>
          </a:p>
        </p:txBody>
      </p:sp>
      <p:sp>
        <p:nvSpPr>
          <p:cNvPr id="892" name="Google Shape;892;p81"/>
          <p:cNvSpPr/>
          <p:nvPr/>
        </p:nvSpPr>
        <p:spPr>
          <a:xfrm>
            <a:off x="914400" y="3163898"/>
            <a:ext cx="7406700" cy="1103400"/>
          </a:xfrm>
          <a:prstGeom prst="rect">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82"/>
          <p:cNvSpPr txBox="1"/>
          <p:nvPr>
            <p:ph type="title"/>
          </p:nvPr>
        </p:nvSpPr>
        <p:spPr>
          <a:xfrm>
            <a:off x="457200" y="-106362"/>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Summary</a:t>
            </a:r>
            <a:endParaRPr b="0" i="0" sz="4400" u="none" cap="none" strike="noStrike">
              <a:solidFill>
                <a:schemeClr val="accent1"/>
              </a:solidFill>
              <a:latin typeface="Calibri"/>
              <a:ea typeface="Calibri"/>
              <a:cs typeface="Calibri"/>
              <a:sym typeface="Calibri"/>
            </a:endParaRPr>
          </a:p>
        </p:txBody>
      </p:sp>
      <p:sp>
        <p:nvSpPr>
          <p:cNvPr id="898" name="Google Shape;898;p82"/>
          <p:cNvSpPr txBox="1"/>
          <p:nvPr>
            <p:ph idx="1" type="body"/>
          </p:nvPr>
        </p:nvSpPr>
        <p:spPr>
          <a:xfrm>
            <a:off x="457200" y="685799"/>
            <a:ext cx="8229600" cy="50835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Computers understand the </a:t>
            </a:r>
            <a:r>
              <a:rPr b="0" i="1" lang="en-US" sz="3200" u="none" cap="none" strike="noStrike">
                <a:solidFill>
                  <a:schemeClr val="dk1"/>
                </a:solidFill>
                <a:latin typeface="Calibri"/>
                <a:ea typeface="Calibri"/>
                <a:cs typeface="Calibri"/>
                <a:sym typeface="Calibri"/>
              </a:rPr>
              <a:t>instructions </a:t>
            </a:r>
            <a:r>
              <a:rPr b="0" i="0" lang="en-US" sz="3200" u="none" cap="none" strike="noStrike">
                <a:solidFill>
                  <a:schemeClr val="dk1"/>
                </a:solidFill>
                <a:latin typeface="Calibri"/>
                <a:ea typeface="Calibri"/>
                <a:cs typeface="Calibri"/>
                <a:sym typeface="Calibri"/>
              </a:rPr>
              <a:t>of their </a:t>
            </a:r>
            <a:r>
              <a:rPr b="0" i="1" lang="en-US" sz="3200" u="none" cap="none" strike="noStrike">
                <a:solidFill>
                  <a:schemeClr val="dk1"/>
                </a:solidFill>
                <a:latin typeface="Calibri"/>
                <a:ea typeface="Calibri"/>
                <a:cs typeface="Calibri"/>
                <a:sym typeface="Calibri"/>
              </a:rPr>
              <a:t>ISA</a:t>
            </a:r>
            <a:endParaRPr/>
          </a:p>
          <a:p>
            <a:pPr indent="-342900" lvl="0" marL="342900" marR="0" rtl="0" algn="l">
              <a:lnSpc>
                <a:spcPct val="90000"/>
              </a:lnSpc>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RISC Design Principles</a:t>
            </a:r>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Smaller is faster, keep it simple</a:t>
            </a:r>
            <a:endParaRPr/>
          </a:p>
          <a:p>
            <a:pPr indent="-342900" lvl="0" marL="342900" marR="0" rtl="0" algn="l">
              <a:lnSpc>
                <a:spcPct val="90000"/>
              </a:lnSpc>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MIPS Registers:  </a:t>
            </a:r>
            <a:r>
              <a:rPr b="0" i="0" lang="en-US" sz="3000" u="none" cap="none" strike="noStrike">
                <a:solidFill>
                  <a:schemeClr val="dk1"/>
                </a:solidFill>
                <a:latin typeface="Courier New"/>
                <a:ea typeface="Courier New"/>
                <a:cs typeface="Courier New"/>
                <a:sym typeface="Courier New"/>
              </a:rPr>
              <a:t>$s0-$s7</a:t>
            </a:r>
            <a:r>
              <a:rPr b="0" i="0" lang="en-US" sz="32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$t0-$t9</a:t>
            </a:r>
            <a:r>
              <a:rPr b="0" i="0" lang="en-US" sz="3200" u="none" cap="none" strike="noStrike">
                <a:solidFill>
                  <a:schemeClr val="dk1"/>
                </a:solidFill>
                <a:latin typeface="Calibri"/>
                <a:ea typeface="Calibri"/>
                <a:cs typeface="Calibri"/>
                <a:sym typeface="Calibri"/>
              </a:rPr>
              <a:t>, </a:t>
            </a:r>
            <a:r>
              <a:rPr b="0" i="0" lang="en-US" sz="3000" u="none" cap="none" strike="noStrike">
                <a:solidFill>
                  <a:schemeClr val="dk1"/>
                </a:solidFill>
                <a:latin typeface="Courier New"/>
                <a:ea typeface="Courier New"/>
                <a:cs typeface="Courier New"/>
                <a:sym typeface="Courier New"/>
              </a:rPr>
              <a:t>$0</a:t>
            </a:r>
            <a:endParaRPr/>
          </a:p>
          <a:p>
            <a:pPr indent="-342900" lvl="0" marL="342900" marR="0" rtl="0" algn="l">
              <a:lnSpc>
                <a:spcPct val="90000"/>
              </a:lnSpc>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MIPS Instructions</a:t>
            </a:r>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Arithmetic: 		</a:t>
            </a:r>
            <a:r>
              <a:rPr b="0" i="0" lang="en-US" sz="2800" u="none" cap="none" strike="noStrike">
                <a:solidFill>
                  <a:schemeClr val="dk1"/>
                </a:solidFill>
                <a:latin typeface="Courier New"/>
                <a:ea typeface="Courier New"/>
                <a:cs typeface="Courier New"/>
                <a:sym typeface="Courier New"/>
              </a:rPr>
              <a:t>ad</a:t>
            </a:r>
            <a:r>
              <a:rPr lang="en-US">
                <a:latin typeface="Courier New"/>
                <a:ea typeface="Courier New"/>
                <a:cs typeface="Courier New"/>
                <a:sym typeface="Courier New"/>
              </a:rPr>
              <a:t>d,  </a:t>
            </a:r>
            <a:r>
              <a:rPr b="0" i="0" lang="en-US" sz="2800" u="none" cap="none" strike="noStrike">
                <a:solidFill>
                  <a:schemeClr val="dk1"/>
                </a:solidFill>
                <a:latin typeface="Courier New"/>
                <a:ea typeface="Courier New"/>
                <a:cs typeface="Courier New"/>
                <a:sym typeface="Courier New"/>
              </a:rPr>
              <a:t>su</a:t>
            </a:r>
            <a:r>
              <a:rPr lang="en-US">
                <a:latin typeface="Courier New"/>
                <a:ea typeface="Courier New"/>
                <a:cs typeface="Courier New"/>
                <a:sym typeface="Courier New"/>
              </a:rPr>
              <a:t>b,  </a:t>
            </a:r>
            <a:r>
              <a:rPr b="0" i="0" lang="en-US" sz="2800" u="none" cap="none" strike="noStrike">
                <a:solidFill>
                  <a:schemeClr val="dk1"/>
                </a:solidFill>
                <a:latin typeface="Courier New"/>
                <a:ea typeface="Courier New"/>
                <a:cs typeface="Courier New"/>
                <a:sym typeface="Courier New"/>
              </a:rPr>
              <a:t>addi, </a:t>
            </a:r>
            <a:br>
              <a:rPr b="0" i="0" lang="en-US" sz="2800" u="none" cap="none" strike="noStrike">
                <a:solidFill>
                  <a:schemeClr val="dk1"/>
                </a:solidFill>
                <a:latin typeface="Courier New"/>
                <a:ea typeface="Courier New"/>
                <a:cs typeface="Courier New"/>
                <a:sym typeface="Courier New"/>
              </a:rPr>
            </a:br>
            <a:r>
              <a:rPr b="0" i="0" lang="en-US" sz="2800" u="none" cap="none" strike="noStrike">
                <a:solidFill>
                  <a:schemeClr val="dk1"/>
                </a:solidFill>
                <a:latin typeface="Courier New"/>
                <a:ea typeface="Courier New"/>
                <a:cs typeface="Courier New"/>
                <a:sym typeface="Courier New"/>
              </a:rPr>
              <a:t>						addu</a:t>
            </a:r>
            <a:r>
              <a:rPr lang="en-US">
                <a:latin typeface="Courier New"/>
                <a:ea typeface="Courier New"/>
                <a:cs typeface="Courier New"/>
                <a:sym typeface="Courier New"/>
              </a:rPr>
              <a:t>, subu, addiu</a:t>
            </a:r>
            <a:endParaRPr b="0" i="0" sz="2800" u="none" cap="none" strike="noStrike">
              <a:solidFill>
                <a:schemeClr val="dk1"/>
              </a:solidFill>
              <a:latin typeface="Courier New"/>
              <a:ea typeface="Courier New"/>
              <a:cs typeface="Courier New"/>
              <a:sym typeface="Courier New"/>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Data Transfer: 	</a:t>
            </a:r>
            <a:r>
              <a:rPr b="0" i="0" lang="en-US" sz="2800" u="none" cap="none" strike="noStrike">
                <a:solidFill>
                  <a:schemeClr val="dk1"/>
                </a:solidFill>
                <a:latin typeface="Courier New"/>
                <a:ea typeface="Courier New"/>
                <a:cs typeface="Courier New"/>
                <a:sym typeface="Courier New"/>
              </a:rPr>
              <a:t>lw</a:t>
            </a:r>
            <a:r>
              <a:rPr b="0" i="0" lang="en-US" sz="2800" u="none" cap="none" strike="noStrike">
                <a:solidFill>
                  <a:schemeClr val="dk1"/>
                </a:solidFill>
                <a:latin typeface="Calibri"/>
                <a:ea typeface="Calibri"/>
                <a:cs typeface="Calibri"/>
                <a:sym typeface="Calibri"/>
              </a:rPr>
              <a:t>, </a:t>
            </a:r>
            <a:r>
              <a:rPr b="0" i="0" lang="en-US" sz="2800" u="none" cap="none" strike="noStrike">
                <a:solidFill>
                  <a:schemeClr val="dk1"/>
                </a:solidFill>
                <a:latin typeface="Courier New"/>
                <a:ea typeface="Courier New"/>
                <a:cs typeface="Courier New"/>
                <a:sym typeface="Courier New"/>
              </a:rPr>
              <a:t>sw</a:t>
            </a:r>
            <a:endParaRPr b="0" i="0" sz="2800" u="none" cap="none" strike="noStrike">
              <a:solidFill>
                <a:schemeClr val="dk1"/>
              </a:solidFill>
              <a:latin typeface="Courier New"/>
              <a:ea typeface="Courier New"/>
              <a:cs typeface="Courier New"/>
              <a:sym typeface="Courier New"/>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Branching:</a:t>
            </a:r>
            <a:r>
              <a:rPr b="0" i="0" lang="en-US" sz="2800" u="none" cap="none" strike="noStrike">
                <a:solidFill>
                  <a:schemeClr val="dk1"/>
                </a:solidFill>
                <a:latin typeface="Courier New"/>
                <a:ea typeface="Courier New"/>
                <a:cs typeface="Courier New"/>
                <a:sym typeface="Courier New"/>
              </a:rPr>
              <a:t>		beq</a:t>
            </a:r>
            <a:r>
              <a:rPr b="0" i="0" lang="en-US" sz="2800" u="none" cap="none" strike="noStrike">
                <a:solidFill>
                  <a:schemeClr val="dk1"/>
                </a:solidFill>
                <a:latin typeface="Calibri"/>
                <a:ea typeface="Calibri"/>
                <a:cs typeface="Calibri"/>
                <a:sym typeface="Calibri"/>
              </a:rPr>
              <a:t>, </a:t>
            </a:r>
            <a:r>
              <a:rPr b="0" i="0" lang="en-US" sz="2800" u="none" cap="none" strike="noStrike">
                <a:solidFill>
                  <a:schemeClr val="dk1"/>
                </a:solidFill>
                <a:latin typeface="Courier New"/>
                <a:ea typeface="Courier New"/>
                <a:cs typeface="Courier New"/>
                <a:sym typeface="Courier New"/>
              </a:rPr>
              <a:t>bne</a:t>
            </a:r>
            <a:r>
              <a:rPr b="0" i="0" lang="en-US" sz="2800" u="none" cap="none" strike="noStrike">
                <a:solidFill>
                  <a:schemeClr val="dk1"/>
                </a:solidFill>
                <a:latin typeface="Calibri"/>
                <a:ea typeface="Calibri"/>
                <a:cs typeface="Calibri"/>
                <a:sym typeface="Calibri"/>
              </a:rPr>
              <a:t>, </a:t>
            </a:r>
            <a:r>
              <a:rPr b="0" i="0" lang="en-US" sz="2800" u="none" cap="none" strike="noStrike">
                <a:solidFill>
                  <a:schemeClr val="dk1"/>
                </a:solidFill>
                <a:latin typeface="Courier New"/>
                <a:ea typeface="Courier New"/>
                <a:cs typeface="Courier New"/>
                <a:sym typeface="Courier New"/>
              </a:rPr>
              <a:t>j, slt, slti</a:t>
            </a:r>
            <a:endParaRPr/>
          </a:p>
          <a:p>
            <a:pPr indent="-342900" lvl="0" marL="342900" marR="0" rtl="0" algn="l">
              <a:lnSpc>
                <a:spcPct val="90000"/>
              </a:lnSpc>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Memory is byte-addressed</a:t>
            </a:r>
            <a:endParaRPr b="0" i="0" sz="3200" u="none" cap="none" strike="noStrike">
              <a:solidFill>
                <a:schemeClr val="dk1"/>
              </a:solidFill>
              <a:latin typeface="Calibri"/>
              <a:ea typeface="Calibri"/>
              <a:cs typeface="Calibri"/>
              <a:sym typeface="Calibri"/>
            </a:endParaRPr>
          </a:p>
          <a:p>
            <a:pPr indent="-139700" lvl="0" marL="342900" marR="0" rtl="0" algn="l">
              <a:lnSpc>
                <a:spcPct val="9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139700" lvl="0" marL="342900" marR="0" rtl="0" algn="l">
              <a:lnSpc>
                <a:spcPct val="9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899" name="Google Shape;899;p8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900" name="Google Shape;900;p8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901" name="Google Shape;901;p8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sp>
        <p:nvSpPr>
          <p:cNvPr id="906" name="Google Shape;906;p83"/>
          <p:cNvSpPr txBox="1"/>
          <p:nvPr>
            <p:ph idx="1" type="body"/>
          </p:nvPr>
        </p:nvSpPr>
        <p:spPr>
          <a:xfrm>
            <a:off x="457200" y="2103120"/>
            <a:ext cx="82296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Font typeface="Arial"/>
              <a:buNone/>
            </a:pPr>
            <a:r>
              <a:rPr b="0" i="0" lang="en-US" sz="3200" u="none" cap="none" strike="noStrike">
                <a:solidFill>
                  <a:srgbClr val="FF0000"/>
                </a:solidFill>
                <a:latin typeface="Calibri"/>
                <a:ea typeface="Calibri"/>
                <a:cs typeface="Calibri"/>
                <a:sym typeface="Calibri"/>
              </a:rPr>
              <a:t>You are responsible for the material contained on the following slides</a:t>
            </a:r>
            <a:r>
              <a:rPr b="0" i="0" lang="en-US" sz="3200" u="none" cap="none" strike="noStrike">
                <a:solidFill>
                  <a:schemeClr val="dk1"/>
                </a:solidFill>
                <a:latin typeface="Calibri"/>
                <a:ea typeface="Calibri"/>
                <a:cs typeface="Calibri"/>
                <a:sym typeface="Calibri"/>
              </a:rPr>
              <a:t>, though we may not have enough time to get to them in lecture.</a:t>
            </a:r>
            <a:endParaRPr/>
          </a:p>
          <a:p>
            <a:pPr indent="0" lvl="0" marL="0" rtl="0" algn="l">
              <a:spcBef>
                <a:spcPts val="640"/>
              </a:spcBef>
              <a:spcAft>
                <a:spcPts val="0"/>
              </a:spcAft>
              <a:buClr>
                <a:schemeClr val="dk1"/>
              </a:buClr>
              <a:buFont typeface="Arial"/>
              <a:buNone/>
            </a:pPr>
            <a:r>
              <a:rPr lang="en-US"/>
              <a:t>You may learn the material just by doing other coursework, but hopefully these slides will help clarify the material.</a:t>
            </a:r>
            <a:endParaRPr b="0" i="0" sz="3200" u="none" cap="none" strike="noStrike">
              <a:solidFill>
                <a:schemeClr val="dk1"/>
              </a:solidFill>
              <a:latin typeface="Calibri"/>
              <a:ea typeface="Calibri"/>
              <a:cs typeface="Calibri"/>
              <a:sym typeface="Calibri"/>
            </a:endParaRPr>
          </a:p>
        </p:txBody>
      </p:sp>
      <p:sp>
        <p:nvSpPr>
          <p:cNvPr id="907" name="Google Shape;907;p8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908" name="Google Shape;908;p83"/>
          <p:cNvSpPr/>
          <p:nvPr/>
        </p:nvSpPr>
        <p:spPr>
          <a:xfrm>
            <a:off x="0" y="457200"/>
            <a:ext cx="9144000" cy="1828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800" cap="none">
                <a:solidFill>
                  <a:srgbClr val="6197ED"/>
                </a:solidFill>
                <a:latin typeface="Calibri"/>
                <a:ea typeface="Calibri"/>
                <a:cs typeface="Calibri"/>
                <a:sym typeface="Calibri"/>
              </a:rPr>
              <a:t>BONUS SLIDES</a:t>
            </a:r>
            <a:endParaRPr b="1" sz="10800" cap="none">
              <a:solidFill>
                <a:srgbClr val="6197ED"/>
              </a:solidFill>
              <a:latin typeface="Calibri"/>
              <a:ea typeface="Calibri"/>
              <a:cs typeface="Calibri"/>
              <a:sym typeface="Calibri"/>
            </a:endParaRPr>
          </a:p>
        </p:txBody>
      </p:sp>
      <p:sp>
        <p:nvSpPr>
          <p:cNvPr id="909" name="Google Shape;909;p8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910" name="Google Shape;910;p8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Agenda</a:t>
            </a:r>
            <a:endParaRPr b="0" i="0" sz="4400" u="none" cap="none" strike="noStrike">
              <a:solidFill>
                <a:schemeClr val="accent1"/>
              </a:solidFill>
              <a:latin typeface="Calibri"/>
              <a:ea typeface="Calibri"/>
              <a:cs typeface="Calibri"/>
              <a:sym typeface="Calibri"/>
            </a:endParaRPr>
          </a:p>
        </p:txBody>
      </p:sp>
      <p:sp>
        <p:nvSpPr>
          <p:cNvPr id="916" name="Google Shape;916;p84"/>
          <p:cNvSpPr txBox="1"/>
          <p:nvPr>
            <p:ph idx="1" type="body"/>
          </p:nvPr>
        </p:nvSpPr>
        <p:spPr>
          <a:xfrm>
            <a:off x="457200" y="1600200"/>
            <a:ext cx="8229600" cy="488372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Machine Languages</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Registers</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Administrivia</a:t>
            </a:r>
            <a:endParaRPr b="0" i="0" sz="3200" u="none" cap="none" strike="noStrike">
              <a:solidFill>
                <a:srgbClr val="A5A5A5"/>
              </a:solidFill>
              <a:latin typeface="Calibri"/>
              <a:ea typeface="Calibri"/>
              <a:cs typeface="Calibri"/>
              <a:sym typeface="Calibri"/>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Instructions and Immediates</a:t>
            </a:r>
            <a:endParaRPr b="0" i="0" sz="3200" u="none" cap="none" strike="noStrike">
              <a:solidFill>
                <a:srgbClr val="A5A5A5"/>
              </a:solidFill>
              <a:latin typeface="Calibri"/>
              <a:ea typeface="Calibri"/>
              <a:cs typeface="Calibri"/>
              <a:sym typeface="Calibri"/>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Data Transfer Instructions</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Decision Making Instructions</a:t>
            </a:r>
            <a:endParaRPr/>
          </a:p>
          <a:p>
            <a:pPr indent="-342900" lvl="0" marL="342900" marR="0" rtl="0" algn="l">
              <a:spcBef>
                <a:spcPts val="64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Bonus:  C to MIPS Practice</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Bonus:  Additional Instructions</a:t>
            </a:r>
            <a:endParaRPr/>
          </a:p>
        </p:txBody>
      </p:sp>
      <p:sp>
        <p:nvSpPr>
          <p:cNvPr id="917" name="Google Shape;917;p8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918" name="Google Shape;918;p8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919" name="Google Shape;919;p8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C to MIPS Practice</a:t>
            </a:r>
            <a:endParaRPr b="0" i="0" sz="4400" u="none" cap="none" strike="noStrike">
              <a:solidFill>
                <a:schemeClr val="accent1"/>
              </a:solidFill>
              <a:latin typeface="Calibri"/>
              <a:ea typeface="Calibri"/>
              <a:cs typeface="Calibri"/>
              <a:sym typeface="Calibri"/>
            </a:endParaRPr>
          </a:p>
        </p:txBody>
      </p:sp>
      <p:sp>
        <p:nvSpPr>
          <p:cNvPr id="925" name="Google Shape;925;p85"/>
          <p:cNvSpPr txBox="1"/>
          <p:nvPr>
            <p:ph idx="1" type="body"/>
          </p:nvPr>
        </p:nvSpPr>
        <p:spPr>
          <a:xfrm>
            <a:off x="457199" y="1600200"/>
            <a:ext cx="8229600" cy="475488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Let’s put our all of our new MIPS knowledge to use in an example:  “Fast String Copy”</a:t>
            </a:r>
            <a:endParaRPr/>
          </a:p>
          <a:p>
            <a:pPr indent="-342900" lvl="0" marL="342900" marR="0" rtl="0" algn="l">
              <a:lnSpc>
                <a:spcPct val="90000"/>
              </a:lnSpc>
              <a:spcBef>
                <a:spcPts val="120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C code is as follows:</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600"/>
              </a:spcBef>
              <a:spcAft>
                <a:spcPts val="0"/>
              </a:spcAft>
              <a:buClr>
                <a:schemeClr val="dk1"/>
              </a:buClr>
              <a:buFont typeface="Arial"/>
              <a:buNone/>
            </a:pPr>
            <a:r>
              <a:rPr b="0" i="0" lang="en-US" sz="2800" u="none" cap="none" strike="noStrike">
                <a:solidFill>
                  <a:schemeClr val="dk1"/>
                </a:solidFill>
                <a:latin typeface="Calibri"/>
                <a:ea typeface="Calibri"/>
                <a:cs typeface="Calibri"/>
                <a:sym typeface="Calibri"/>
              </a:rPr>
              <a:t>	</a:t>
            </a:r>
            <a:r>
              <a:rPr b="0" i="0" lang="en-US" sz="2800" u="none" cap="none" strike="noStrike">
                <a:solidFill>
                  <a:schemeClr val="dk1"/>
                </a:solidFill>
                <a:latin typeface="Courier New"/>
                <a:ea typeface="Courier New"/>
                <a:cs typeface="Courier New"/>
                <a:sym typeface="Courier New"/>
              </a:rPr>
              <a:t>/* Copy string from p to q */</a:t>
            </a:r>
            <a:endParaRPr/>
          </a:p>
          <a:p>
            <a:pPr indent="-342900" lvl="0" marL="342900" marR="0" rtl="0" algn="l">
              <a:lnSpc>
                <a:spcPct val="90000"/>
              </a:lnSpc>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		char *p, *q;</a:t>
            </a:r>
            <a:endParaRPr/>
          </a:p>
          <a:p>
            <a:pPr indent="-342900" lvl="0" marL="342900" marR="0" rtl="0" algn="l">
              <a:lnSpc>
                <a:spcPct val="90000"/>
              </a:lnSpc>
              <a:spcBef>
                <a:spcPts val="560"/>
              </a:spcBef>
              <a:spcAft>
                <a:spcPts val="0"/>
              </a:spcAft>
              <a:buClr>
                <a:srgbClr val="FF0000"/>
              </a:buClr>
              <a:buFont typeface="Arial"/>
              <a:buNone/>
            </a:pPr>
            <a:r>
              <a:rPr b="0" i="0" lang="en-US" sz="2800" u="none" cap="none" strike="noStrike">
                <a:solidFill>
                  <a:srgbClr val="FF0000"/>
                </a:solidFill>
                <a:latin typeface="Courier New"/>
                <a:ea typeface="Courier New"/>
                <a:cs typeface="Courier New"/>
                <a:sym typeface="Courier New"/>
              </a:rPr>
              <a:t>		while((*q++ = *p++) != ‘\0’) ;</a:t>
            </a:r>
            <a:endParaRPr/>
          </a:p>
          <a:p>
            <a:pPr indent="-342900" lvl="0" marL="342900" marR="0" rtl="0" algn="l">
              <a:lnSpc>
                <a:spcPct val="90000"/>
              </a:lnSpc>
              <a:spcBef>
                <a:spcPts val="120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What do we know about its structure?</a:t>
            </a:r>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Single </a:t>
            </a:r>
            <a:r>
              <a:rPr b="0" i="0" lang="en-US" sz="2600" u="none" cap="none" strike="noStrike">
                <a:solidFill>
                  <a:schemeClr val="dk1"/>
                </a:solidFill>
                <a:latin typeface="Courier New"/>
                <a:ea typeface="Courier New"/>
                <a:cs typeface="Courier New"/>
                <a:sym typeface="Courier New"/>
              </a:rPr>
              <a:t>while</a:t>
            </a:r>
            <a:r>
              <a:rPr b="0" i="0" lang="en-US" sz="2800" u="none" cap="none" strike="noStrike">
                <a:solidFill>
                  <a:schemeClr val="dk1"/>
                </a:solidFill>
                <a:latin typeface="Calibri"/>
                <a:ea typeface="Calibri"/>
                <a:cs typeface="Calibri"/>
                <a:sym typeface="Calibri"/>
              </a:rPr>
              <a:t> loop</a:t>
            </a:r>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Exit condition is an equality test</a:t>
            </a:r>
            <a:endParaRPr b="0" i="0" sz="2800" u="none" cap="none" strike="noStrike">
              <a:solidFill>
                <a:schemeClr val="dk1"/>
              </a:solidFill>
              <a:latin typeface="Calibri"/>
              <a:ea typeface="Calibri"/>
              <a:cs typeface="Calibri"/>
              <a:sym typeface="Calibri"/>
            </a:endParaRPr>
          </a:p>
        </p:txBody>
      </p:sp>
      <p:sp>
        <p:nvSpPr>
          <p:cNvPr id="926" name="Google Shape;926;p8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927" name="Google Shape;927;p8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928" name="Google Shape;928;p8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Google Shape;933;p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C to MIPS Practice</a:t>
            </a:r>
            <a:endParaRPr b="0" i="0" sz="4400" u="none" cap="none" strike="noStrike">
              <a:solidFill>
                <a:schemeClr val="accent1"/>
              </a:solidFill>
              <a:latin typeface="Calibri"/>
              <a:ea typeface="Calibri"/>
              <a:cs typeface="Calibri"/>
              <a:sym typeface="Calibri"/>
            </a:endParaRPr>
          </a:p>
        </p:txBody>
      </p:sp>
      <p:sp>
        <p:nvSpPr>
          <p:cNvPr id="934" name="Google Shape;934;p86"/>
          <p:cNvSpPr txBox="1"/>
          <p:nvPr>
            <p:ph idx="1" type="body"/>
          </p:nvPr>
        </p:nvSpPr>
        <p:spPr>
          <a:xfrm>
            <a:off x="457200" y="1600200"/>
            <a:ext cx="8412480" cy="493776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Start with code skeleton:</a:t>
            </a:r>
            <a:endParaRPr b="0" i="0" sz="3200" u="none" cap="none" strike="noStrike">
              <a:solidFill>
                <a:schemeClr val="dk1"/>
              </a:solidFill>
              <a:latin typeface="Calibri"/>
              <a:ea typeface="Calibri"/>
              <a:cs typeface="Calibri"/>
              <a:sym typeface="Calibri"/>
            </a:endParaRPr>
          </a:p>
          <a:p>
            <a:pPr indent="-342900" lvl="0" marL="342900" marR="0" rtl="0" algn="l">
              <a:lnSpc>
                <a:spcPct val="90000"/>
              </a:lnSpc>
              <a:spcBef>
                <a:spcPts val="180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copy String p to q</a:t>
            </a:r>
            <a:endParaRPr/>
          </a:p>
          <a:p>
            <a:pPr indent="-342900" lvl="0" marL="342900" marR="0" rtl="0" algn="l">
              <a:lnSpc>
                <a:spcPct val="90000"/>
              </a:lnSpc>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p→$s0, q→$s1 (pointers)</a:t>
            </a:r>
            <a:endParaRPr b="0" i="0" sz="2400" u="none" cap="none" strike="noStrike">
              <a:solidFill>
                <a:srgbClr val="FF0000"/>
              </a:solidFill>
              <a:latin typeface="Courier New"/>
              <a:ea typeface="Courier New"/>
              <a:cs typeface="Courier New"/>
              <a:sym typeface="Courier New"/>
            </a:endParaRPr>
          </a:p>
          <a:p>
            <a:pPr indent="-342900" lvl="0" marL="342900" marR="0" rtl="0" algn="l">
              <a:lnSpc>
                <a:spcPct val="90000"/>
              </a:lnSpc>
              <a:spcBef>
                <a:spcPts val="480"/>
              </a:spcBef>
              <a:spcAft>
                <a:spcPts val="0"/>
              </a:spcAft>
              <a:buClr>
                <a:srgbClr val="FF0000"/>
              </a:buClr>
              <a:buFont typeface="Arial"/>
              <a:buNone/>
            </a:pPr>
            <a:r>
              <a:rPr b="0" i="0" lang="en-US" sz="2400" u="none" cap="none" strike="noStrike">
                <a:solidFill>
                  <a:srgbClr val="FF0000"/>
                </a:solidFill>
                <a:latin typeface="Courier New"/>
                <a:ea typeface="Courier New"/>
                <a:cs typeface="Courier New"/>
                <a:sym typeface="Courier New"/>
              </a:rPr>
              <a:t>Loop: </a:t>
            </a:r>
            <a:r>
              <a:rPr b="0" i="0" lang="en-US" sz="2400" u="none" cap="none" strike="noStrike">
                <a:solidFill>
                  <a:schemeClr val="lt1"/>
                </a:solidFill>
                <a:latin typeface="Courier New"/>
                <a:ea typeface="Courier New"/>
                <a:cs typeface="Courier New"/>
                <a:sym typeface="Courier New"/>
              </a:rPr>
              <a:t>lb   $t0,0($s0)  # $t0 = *p</a:t>
            </a:r>
            <a:endParaRPr/>
          </a:p>
          <a:p>
            <a:pPr indent="-342900" lvl="0" marL="342900" marR="0" rtl="0" algn="l">
              <a:lnSpc>
                <a:spcPct val="90000"/>
              </a:lnSpc>
              <a:spcBef>
                <a:spcPts val="480"/>
              </a:spcBef>
              <a:spcAft>
                <a:spcPts val="0"/>
              </a:spcAft>
              <a:buClr>
                <a:schemeClr val="lt1"/>
              </a:buClr>
              <a:buFont typeface="Arial"/>
              <a:buNone/>
            </a:pPr>
            <a:r>
              <a:rPr b="0" i="0" lang="en-US" sz="2400" u="none" cap="none" strike="noStrike">
                <a:solidFill>
                  <a:schemeClr val="lt1"/>
                </a:solidFill>
                <a:latin typeface="Courier New"/>
                <a:ea typeface="Courier New"/>
                <a:cs typeface="Courier New"/>
                <a:sym typeface="Courier New"/>
              </a:rPr>
              <a:t>      sb   $t0,0($s1)  # *q = $t0</a:t>
            </a:r>
            <a:endParaRPr/>
          </a:p>
          <a:p>
            <a:pPr indent="-342900" lvl="0" marL="342900" marR="0" rtl="0" algn="l">
              <a:lnSpc>
                <a:spcPct val="90000"/>
              </a:lnSpc>
              <a:spcBef>
                <a:spcPts val="480"/>
              </a:spcBef>
              <a:spcAft>
                <a:spcPts val="0"/>
              </a:spcAft>
              <a:buClr>
                <a:schemeClr val="lt1"/>
              </a:buClr>
              <a:buFont typeface="Arial"/>
              <a:buNone/>
            </a:pPr>
            <a:r>
              <a:rPr b="0" i="0" lang="en-US" sz="2400" u="none" cap="none" strike="noStrike">
                <a:solidFill>
                  <a:schemeClr val="lt1"/>
                </a:solidFill>
                <a:latin typeface="Courier New"/>
                <a:ea typeface="Courier New"/>
                <a:cs typeface="Courier New"/>
                <a:sym typeface="Courier New"/>
              </a:rPr>
              <a:t>      addi $s0,$s0,1	  # p = p + 1</a:t>
            </a:r>
            <a:endParaRPr/>
          </a:p>
          <a:p>
            <a:pPr indent="-342900" lvl="0" marL="342900" marR="0" rtl="0" algn="l">
              <a:lnSpc>
                <a:spcPct val="90000"/>
              </a:lnSpc>
              <a:spcBef>
                <a:spcPts val="480"/>
              </a:spcBef>
              <a:spcAft>
                <a:spcPts val="0"/>
              </a:spcAft>
              <a:buClr>
                <a:schemeClr val="lt1"/>
              </a:buClr>
              <a:buFont typeface="Arial"/>
              <a:buNone/>
            </a:pPr>
            <a:r>
              <a:rPr b="0" i="0" lang="en-US" sz="2400" u="none" cap="none" strike="noStrike">
                <a:solidFill>
                  <a:schemeClr val="lt1"/>
                </a:solidFill>
                <a:latin typeface="Courier New"/>
                <a:ea typeface="Courier New"/>
                <a:cs typeface="Courier New"/>
                <a:sym typeface="Courier New"/>
              </a:rPr>
              <a:t>      addi $s1,$s1,1   # q = q + 1</a:t>
            </a:r>
            <a:endParaRPr/>
          </a:p>
          <a:p>
            <a:pPr indent="-342900" lvl="0" marL="342900" marR="0" rtl="0" algn="l">
              <a:lnSpc>
                <a:spcPct val="90000"/>
              </a:lnSpc>
              <a:spcBef>
                <a:spcPts val="480"/>
              </a:spcBef>
              <a:spcAft>
                <a:spcPts val="0"/>
              </a:spcAft>
              <a:buClr>
                <a:schemeClr val="lt1"/>
              </a:buClr>
              <a:buFont typeface="Arial"/>
              <a:buNone/>
            </a:pPr>
            <a:r>
              <a:rPr b="0" i="0" lang="en-US" sz="2400" u="none" cap="none" strike="noStrike">
                <a:solidFill>
                  <a:schemeClr val="lt1"/>
                </a:solidFill>
                <a:latin typeface="Courier New"/>
                <a:ea typeface="Courier New"/>
                <a:cs typeface="Courier New"/>
                <a:sym typeface="Courier New"/>
              </a:rPr>
              <a:t>      beq  $t0,$0,Exit # if *p==0, go to Exit</a:t>
            </a:r>
            <a:endParaRPr/>
          </a:p>
          <a:p>
            <a:pPr indent="-342900" lvl="0" marL="342900" marR="0" rtl="0" algn="l">
              <a:lnSpc>
                <a:spcPct val="90000"/>
              </a:lnSpc>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t>
            </a:r>
            <a:r>
              <a:rPr b="0" i="0" lang="en-US" sz="2400" u="none" cap="none" strike="noStrike">
                <a:solidFill>
                  <a:srgbClr val="FF0000"/>
                </a:solidFill>
                <a:latin typeface="Courier New"/>
                <a:ea typeface="Courier New"/>
                <a:cs typeface="Courier New"/>
                <a:sym typeface="Courier New"/>
              </a:rPr>
              <a:t>j Loop </a:t>
            </a:r>
            <a:r>
              <a:rPr b="0" i="0" lang="en-US" sz="2400" u="none" cap="none" strike="noStrike">
                <a:solidFill>
                  <a:schemeClr val="lt1"/>
                </a:solidFill>
                <a:latin typeface="Courier New"/>
                <a:ea typeface="Courier New"/>
                <a:cs typeface="Courier New"/>
                <a:sym typeface="Courier New"/>
              </a:rPr>
              <a:t>          # go to Loop</a:t>
            </a:r>
            <a:endParaRPr/>
          </a:p>
          <a:p>
            <a:pPr indent="-342900" lvl="0" marL="342900" marR="0" rtl="0" algn="l">
              <a:spcBef>
                <a:spcPts val="480"/>
              </a:spcBef>
              <a:spcAft>
                <a:spcPts val="0"/>
              </a:spcAft>
              <a:buClr>
                <a:srgbClr val="FF0000"/>
              </a:buClr>
              <a:buFont typeface="Arial"/>
              <a:buNone/>
            </a:pPr>
            <a:r>
              <a:rPr b="0" i="0" lang="en-US" sz="2400" u="none" cap="none" strike="noStrike">
                <a:solidFill>
                  <a:srgbClr val="FF0000"/>
                </a:solidFill>
                <a:latin typeface="Courier New"/>
                <a:ea typeface="Courier New"/>
                <a:cs typeface="Courier New"/>
                <a:sym typeface="Courier New"/>
              </a:rPr>
              <a:t>Exit:</a:t>
            </a:r>
            <a:r>
              <a:rPr b="0" i="0" lang="en-US" sz="2400" u="none" cap="none" strike="noStrike">
                <a:solidFill>
                  <a:schemeClr val="dk1"/>
                </a:solidFill>
                <a:latin typeface="Courier New"/>
                <a:ea typeface="Courier New"/>
                <a:cs typeface="Courier New"/>
                <a:sym typeface="Courier New"/>
              </a:rPr>
              <a:t> </a:t>
            </a:r>
            <a:r>
              <a:rPr b="0" i="0" lang="en-US" sz="2400" u="none" cap="none" strike="noStrike">
                <a:solidFill>
                  <a:schemeClr val="lt1"/>
                </a:solidFill>
                <a:latin typeface="Courier New"/>
                <a:ea typeface="Courier New"/>
                <a:cs typeface="Courier New"/>
                <a:sym typeface="Courier New"/>
              </a:rPr>
              <a:t># N chars in p =&gt; N*6 instructions</a:t>
            </a:r>
            <a:endParaRPr b="0" i="0" sz="3200" u="none" cap="none" strike="noStrike">
              <a:solidFill>
                <a:schemeClr val="lt1"/>
              </a:solidFill>
              <a:latin typeface="Courier New"/>
              <a:ea typeface="Courier New"/>
              <a:cs typeface="Courier New"/>
              <a:sym typeface="Courier New"/>
            </a:endParaRPr>
          </a:p>
          <a:p>
            <a:pPr indent="-342900" lvl="0" marL="342900" marR="0" rtl="0" algn="l">
              <a:spcBef>
                <a:spcPts val="640"/>
              </a:spcBef>
              <a:spcAft>
                <a:spcPts val="0"/>
              </a:spcAft>
              <a:buClr>
                <a:schemeClr val="dk1"/>
              </a:buClr>
              <a:buFont typeface="Arial"/>
              <a:buNone/>
            </a:pPr>
            <a:r>
              <a:t/>
            </a:r>
            <a:endParaRPr b="0" i="0" sz="3200" u="none" cap="none" strike="noStrike">
              <a:solidFill>
                <a:schemeClr val="dk1"/>
              </a:solidFill>
              <a:latin typeface="Calibri"/>
              <a:ea typeface="Calibri"/>
              <a:cs typeface="Calibri"/>
              <a:sym typeface="Calibri"/>
            </a:endParaRPr>
          </a:p>
        </p:txBody>
      </p:sp>
      <p:sp>
        <p:nvSpPr>
          <p:cNvPr id="935" name="Google Shape;935;p8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936" name="Google Shape;936;p86"/>
          <p:cNvSpPr txBox="1"/>
          <p:nvPr/>
        </p:nvSpPr>
        <p:spPr>
          <a:xfrm>
            <a:off x="4658751" y="3055894"/>
            <a:ext cx="4240263" cy="252069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dk1"/>
              </a:buClr>
              <a:buFont typeface="Courier New"/>
              <a:buNone/>
            </a:pPr>
            <a:r>
              <a:rPr lang="en-US" sz="2400">
                <a:solidFill>
                  <a:schemeClr val="dk1"/>
                </a:solidFill>
                <a:latin typeface="Courier New"/>
                <a:ea typeface="Courier New"/>
                <a:cs typeface="Courier New"/>
                <a:sym typeface="Courier New"/>
              </a:rPr>
              <a:t># $t0 = *p</a:t>
            </a:r>
            <a:endParaRPr/>
          </a:p>
          <a:p>
            <a:pPr indent="0" lvl="0" marL="0" marR="0" rtl="0" algn="l">
              <a:lnSpc>
                <a:spcPct val="110000"/>
              </a:lnSpc>
              <a:spcBef>
                <a:spcPts val="0"/>
              </a:spcBef>
              <a:spcAft>
                <a:spcPts val="0"/>
              </a:spcAft>
              <a:buClr>
                <a:schemeClr val="dk1"/>
              </a:buClr>
              <a:buFont typeface="Courier New"/>
              <a:buNone/>
            </a:pPr>
            <a:r>
              <a:rPr lang="en-US" sz="2400">
                <a:solidFill>
                  <a:schemeClr val="dk1"/>
                </a:solidFill>
                <a:latin typeface="Courier New"/>
                <a:ea typeface="Courier New"/>
                <a:cs typeface="Courier New"/>
                <a:sym typeface="Courier New"/>
              </a:rPr>
              <a:t># *q = $t0</a:t>
            </a:r>
            <a:endParaRPr/>
          </a:p>
          <a:p>
            <a:pPr indent="0" lvl="0" marL="0" marR="0" rtl="0" algn="l">
              <a:lnSpc>
                <a:spcPct val="110000"/>
              </a:lnSpc>
              <a:spcBef>
                <a:spcPts val="0"/>
              </a:spcBef>
              <a:spcAft>
                <a:spcPts val="0"/>
              </a:spcAft>
              <a:buClr>
                <a:srgbClr val="000000"/>
              </a:buClr>
              <a:buFont typeface="Courier New"/>
              <a:buNone/>
            </a:pPr>
            <a:r>
              <a:rPr lang="en-US" sz="2400">
                <a:solidFill>
                  <a:srgbClr val="000000"/>
                </a:solidFill>
                <a:latin typeface="Courier New"/>
                <a:ea typeface="Courier New"/>
                <a:cs typeface="Courier New"/>
                <a:sym typeface="Courier New"/>
              </a:rPr>
              <a:t># p = p + 1</a:t>
            </a:r>
            <a:endParaRPr/>
          </a:p>
          <a:p>
            <a:pPr indent="0" lvl="0" marL="0" marR="0" rtl="0" algn="l">
              <a:lnSpc>
                <a:spcPct val="110000"/>
              </a:lnSpc>
              <a:spcBef>
                <a:spcPts val="0"/>
              </a:spcBef>
              <a:spcAft>
                <a:spcPts val="0"/>
              </a:spcAft>
              <a:buClr>
                <a:srgbClr val="000000"/>
              </a:buClr>
              <a:buFont typeface="Courier New"/>
              <a:buNone/>
            </a:pPr>
            <a:r>
              <a:rPr lang="en-US" sz="2400">
                <a:solidFill>
                  <a:srgbClr val="000000"/>
                </a:solidFill>
                <a:latin typeface="Courier New"/>
                <a:ea typeface="Courier New"/>
                <a:cs typeface="Courier New"/>
                <a:sym typeface="Courier New"/>
              </a:rPr>
              <a:t># q = q + 1</a:t>
            </a:r>
            <a:endParaRPr/>
          </a:p>
          <a:p>
            <a:pPr indent="0" lvl="0" marL="0" marR="0" rtl="0" algn="l">
              <a:lnSpc>
                <a:spcPct val="110000"/>
              </a:lnSpc>
              <a:spcBef>
                <a:spcPts val="0"/>
              </a:spcBef>
              <a:spcAft>
                <a:spcPts val="0"/>
              </a:spcAft>
              <a:buClr>
                <a:schemeClr val="dk1"/>
              </a:buClr>
              <a:buFont typeface="Courier New"/>
              <a:buNone/>
            </a:pPr>
            <a:r>
              <a:rPr lang="en-US" sz="2400">
                <a:solidFill>
                  <a:schemeClr val="dk1"/>
                </a:solidFill>
                <a:latin typeface="Courier New"/>
                <a:ea typeface="Courier New"/>
                <a:cs typeface="Courier New"/>
                <a:sym typeface="Courier New"/>
              </a:rPr>
              <a:t># if *p==0, go to Exit</a:t>
            </a:r>
            <a:endParaRPr sz="2400">
              <a:solidFill>
                <a:srgbClr val="000000"/>
              </a:solidFill>
              <a:latin typeface="Courier New"/>
              <a:ea typeface="Courier New"/>
              <a:cs typeface="Courier New"/>
              <a:sym typeface="Courier New"/>
            </a:endParaRPr>
          </a:p>
          <a:p>
            <a:pPr indent="0" lvl="0" marL="0" marR="0" rtl="0" algn="l">
              <a:lnSpc>
                <a:spcPct val="110000"/>
              </a:lnSpc>
              <a:spcBef>
                <a:spcPts val="0"/>
              </a:spcBef>
              <a:spcAft>
                <a:spcPts val="0"/>
              </a:spcAft>
              <a:buClr>
                <a:schemeClr val="dk1"/>
              </a:buClr>
              <a:buFont typeface="Courier New"/>
              <a:buNone/>
            </a:pPr>
            <a:r>
              <a:rPr lang="en-US" sz="2400">
                <a:solidFill>
                  <a:schemeClr val="dk1"/>
                </a:solidFill>
                <a:latin typeface="Courier New"/>
                <a:ea typeface="Courier New"/>
                <a:cs typeface="Courier New"/>
                <a:sym typeface="Courier New"/>
              </a:rPr>
              <a:t># go to Loop</a:t>
            </a:r>
            <a:endParaRPr/>
          </a:p>
        </p:txBody>
      </p:sp>
      <p:sp>
        <p:nvSpPr>
          <p:cNvPr id="937" name="Google Shape;937;p8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938" name="Google Shape;938;p8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Google Shape;943;p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C to MIPS Practice</a:t>
            </a:r>
            <a:endParaRPr b="0" i="0" sz="4400" u="none" cap="none" strike="noStrike">
              <a:solidFill>
                <a:schemeClr val="accent1"/>
              </a:solidFill>
              <a:latin typeface="Calibri"/>
              <a:ea typeface="Calibri"/>
              <a:cs typeface="Calibri"/>
              <a:sym typeface="Calibri"/>
            </a:endParaRPr>
          </a:p>
        </p:txBody>
      </p:sp>
      <p:sp>
        <p:nvSpPr>
          <p:cNvPr id="944" name="Google Shape;944;p87"/>
          <p:cNvSpPr txBox="1"/>
          <p:nvPr>
            <p:ph idx="1" type="body"/>
          </p:nvPr>
        </p:nvSpPr>
        <p:spPr>
          <a:xfrm>
            <a:off x="457200" y="1600200"/>
            <a:ext cx="8412480" cy="493776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Fill in lines:</a:t>
            </a:r>
            <a:endParaRPr b="0" i="0" sz="3200" u="none" cap="none" strike="noStrike">
              <a:solidFill>
                <a:schemeClr val="dk1"/>
              </a:solidFill>
              <a:latin typeface="Calibri"/>
              <a:ea typeface="Calibri"/>
              <a:cs typeface="Calibri"/>
              <a:sym typeface="Calibri"/>
            </a:endParaRPr>
          </a:p>
          <a:p>
            <a:pPr indent="-342900" lvl="0" marL="342900" marR="0" rtl="0" algn="l">
              <a:lnSpc>
                <a:spcPct val="90000"/>
              </a:lnSpc>
              <a:spcBef>
                <a:spcPts val="180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copy String p to q</a:t>
            </a:r>
            <a:endParaRPr/>
          </a:p>
          <a:p>
            <a:pPr indent="-342900" lvl="0" marL="342900" marR="0" rtl="0" algn="l">
              <a:lnSpc>
                <a:spcPct val="90000"/>
              </a:lnSpc>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p→$s0, q→$s1 (pointers)</a:t>
            </a:r>
            <a:endParaRPr b="0" i="0" sz="2400" u="none" cap="none" strike="noStrike">
              <a:solidFill>
                <a:srgbClr val="FF0000"/>
              </a:solidFill>
              <a:latin typeface="Courier New"/>
              <a:ea typeface="Courier New"/>
              <a:cs typeface="Courier New"/>
              <a:sym typeface="Courier New"/>
            </a:endParaRPr>
          </a:p>
          <a:p>
            <a:pPr indent="-342900" lvl="0" marL="342900" marR="0" rtl="0" algn="l">
              <a:lnSpc>
                <a:spcPct val="90000"/>
              </a:lnSpc>
              <a:spcBef>
                <a:spcPts val="480"/>
              </a:spcBef>
              <a:spcAft>
                <a:spcPts val="0"/>
              </a:spcAft>
              <a:buClr>
                <a:srgbClr val="FF0000"/>
              </a:buClr>
              <a:buFont typeface="Arial"/>
              <a:buNone/>
            </a:pPr>
            <a:r>
              <a:rPr b="0" i="0" lang="en-US" sz="2400" u="none" cap="none" strike="noStrike">
                <a:solidFill>
                  <a:srgbClr val="FF0000"/>
                </a:solidFill>
                <a:latin typeface="Courier New"/>
                <a:ea typeface="Courier New"/>
                <a:cs typeface="Courier New"/>
                <a:sym typeface="Courier New"/>
              </a:rPr>
              <a:t>Loop:</a:t>
            </a:r>
            <a:r>
              <a:rPr b="0" i="0" lang="en-US" sz="2400" u="none" cap="none" strike="noStrike">
                <a:solidFill>
                  <a:schemeClr val="lt1"/>
                </a:solidFill>
                <a:latin typeface="Courier New"/>
                <a:ea typeface="Courier New"/>
                <a:cs typeface="Courier New"/>
                <a:sym typeface="Courier New"/>
              </a:rPr>
              <a:t> lb   $t0,0($s0)  </a:t>
            </a:r>
            <a:r>
              <a:rPr b="0" i="0" lang="en-US" sz="2400" u="none" cap="none" strike="noStrike">
                <a:solidFill>
                  <a:schemeClr val="dk1"/>
                </a:solidFill>
                <a:latin typeface="Courier New"/>
                <a:ea typeface="Courier New"/>
                <a:cs typeface="Courier New"/>
                <a:sym typeface="Courier New"/>
              </a:rPr>
              <a:t># $t0 = *p</a:t>
            </a:r>
            <a:endParaRPr/>
          </a:p>
          <a:p>
            <a:pPr indent="-342900" lvl="0" marL="342900" marR="0" rtl="0" algn="l">
              <a:lnSpc>
                <a:spcPct val="90000"/>
              </a:lnSpc>
              <a:spcBef>
                <a:spcPts val="480"/>
              </a:spcBef>
              <a:spcAft>
                <a:spcPts val="0"/>
              </a:spcAft>
              <a:buClr>
                <a:schemeClr val="lt1"/>
              </a:buClr>
              <a:buFont typeface="Arial"/>
              <a:buNone/>
            </a:pPr>
            <a:r>
              <a:rPr b="0" i="0" lang="en-US" sz="2400" u="none" cap="none" strike="noStrike">
                <a:solidFill>
                  <a:schemeClr val="lt1"/>
                </a:solidFill>
                <a:latin typeface="Courier New"/>
                <a:ea typeface="Courier New"/>
                <a:cs typeface="Courier New"/>
                <a:sym typeface="Courier New"/>
              </a:rPr>
              <a:t>      sb   $t0,0($s1)  </a:t>
            </a:r>
            <a:r>
              <a:rPr b="0" i="0" lang="en-US" sz="2400" u="none" cap="none" strike="noStrike">
                <a:solidFill>
                  <a:schemeClr val="dk1"/>
                </a:solidFill>
                <a:latin typeface="Courier New"/>
                <a:ea typeface="Courier New"/>
                <a:cs typeface="Courier New"/>
                <a:sym typeface="Courier New"/>
              </a:rPr>
              <a:t># *q = $t0</a:t>
            </a:r>
            <a:endParaRPr/>
          </a:p>
          <a:p>
            <a:pPr indent="-342900" lvl="0" marL="342900" marR="0" rtl="0" algn="l">
              <a:lnSpc>
                <a:spcPct val="90000"/>
              </a:lnSpc>
              <a:spcBef>
                <a:spcPts val="480"/>
              </a:spcBef>
              <a:spcAft>
                <a:spcPts val="0"/>
              </a:spcAft>
              <a:buClr>
                <a:schemeClr val="lt1"/>
              </a:buClr>
              <a:buFont typeface="Arial"/>
              <a:buNone/>
            </a:pPr>
            <a:r>
              <a:rPr b="0" i="0" lang="en-US" sz="2400" u="none" cap="none" strike="noStrike">
                <a:solidFill>
                  <a:schemeClr val="lt1"/>
                </a:solidFill>
                <a:latin typeface="Courier New"/>
                <a:ea typeface="Courier New"/>
                <a:cs typeface="Courier New"/>
                <a:sym typeface="Courier New"/>
              </a:rPr>
              <a:t>      addi $s0,$s0,1	  </a:t>
            </a:r>
            <a:r>
              <a:rPr b="0" i="0" lang="en-US" sz="2400" u="none" cap="none" strike="noStrike">
                <a:solidFill>
                  <a:srgbClr val="000000"/>
                </a:solidFill>
                <a:latin typeface="Courier New"/>
                <a:ea typeface="Courier New"/>
                <a:cs typeface="Courier New"/>
                <a:sym typeface="Courier New"/>
              </a:rPr>
              <a:t># p = p + 1</a:t>
            </a:r>
            <a:endParaRPr/>
          </a:p>
          <a:p>
            <a:pPr indent="-342900" lvl="0" marL="342900" marR="0" rtl="0" algn="l">
              <a:lnSpc>
                <a:spcPct val="90000"/>
              </a:lnSpc>
              <a:spcBef>
                <a:spcPts val="480"/>
              </a:spcBef>
              <a:spcAft>
                <a:spcPts val="0"/>
              </a:spcAft>
              <a:buClr>
                <a:schemeClr val="lt1"/>
              </a:buClr>
              <a:buFont typeface="Arial"/>
              <a:buNone/>
            </a:pPr>
            <a:r>
              <a:rPr b="0" i="0" lang="en-US" sz="2400" u="none" cap="none" strike="noStrike">
                <a:solidFill>
                  <a:schemeClr val="lt1"/>
                </a:solidFill>
                <a:latin typeface="Courier New"/>
                <a:ea typeface="Courier New"/>
                <a:cs typeface="Courier New"/>
                <a:sym typeface="Courier New"/>
              </a:rPr>
              <a:t>      addi $s1,$s1,1   </a:t>
            </a:r>
            <a:r>
              <a:rPr b="0" i="0" lang="en-US" sz="2400" u="none" cap="none" strike="noStrike">
                <a:solidFill>
                  <a:srgbClr val="000000"/>
                </a:solidFill>
                <a:latin typeface="Courier New"/>
                <a:ea typeface="Courier New"/>
                <a:cs typeface="Courier New"/>
                <a:sym typeface="Courier New"/>
              </a:rPr>
              <a:t># q = q + 1</a:t>
            </a:r>
            <a:endParaRPr/>
          </a:p>
          <a:p>
            <a:pPr indent="-342900" lvl="0" marL="342900" marR="0" rtl="0" algn="l">
              <a:lnSpc>
                <a:spcPct val="90000"/>
              </a:lnSpc>
              <a:spcBef>
                <a:spcPts val="480"/>
              </a:spcBef>
              <a:spcAft>
                <a:spcPts val="0"/>
              </a:spcAft>
              <a:buClr>
                <a:schemeClr val="lt1"/>
              </a:buClr>
              <a:buFont typeface="Arial"/>
              <a:buNone/>
            </a:pPr>
            <a:r>
              <a:rPr b="0" i="0" lang="en-US" sz="2400" u="none" cap="none" strike="noStrike">
                <a:solidFill>
                  <a:schemeClr val="lt1"/>
                </a:solidFill>
                <a:latin typeface="Courier New"/>
                <a:ea typeface="Courier New"/>
                <a:cs typeface="Courier New"/>
                <a:sym typeface="Courier New"/>
              </a:rPr>
              <a:t>      beq  $t0,$0,Exit </a:t>
            </a:r>
            <a:r>
              <a:rPr b="0" i="0" lang="en-US" sz="2400" u="none" cap="none" strike="noStrike">
                <a:solidFill>
                  <a:schemeClr val="dk1"/>
                </a:solidFill>
                <a:latin typeface="Courier New"/>
                <a:ea typeface="Courier New"/>
                <a:cs typeface="Courier New"/>
                <a:sym typeface="Courier New"/>
              </a:rPr>
              <a:t># if *p==0, go to Exit</a:t>
            </a:r>
            <a:endParaRPr b="0" i="0" sz="2400" u="none" cap="none" strike="noStrike">
              <a:solidFill>
                <a:srgbClr val="000000"/>
              </a:solidFill>
              <a:latin typeface="Courier New"/>
              <a:ea typeface="Courier New"/>
              <a:cs typeface="Courier New"/>
              <a:sym typeface="Courier New"/>
            </a:endParaRPr>
          </a:p>
          <a:p>
            <a:pPr indent="-342900" lvl="0" marL="342900" marR="0" rtl="0" algn="l">
              <a:lnSpc>
                <a:spcPct val="90000"/>
              </a:lnSpc>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t>
            </a:r>
            <a:r>
              <a:rPr b="0" i="0" lang="en-US" sz="2400" u="none" cap="none" strike="noStrike">
                <a:solidFill>
                  <a:srgbClr val="FF0000"/>
                </a:solidFill>
                <a:latin typeface="Courier New"/>
                <a:ea typeface="Courier New"/>
                <a:cs typeface="Courier New"/>
                <a:sym typeface="Courier New"/>
              </a:rPr>
              <a:t>j Loop           </a:t>
            </a:r>
            <a:r>
              <a:rPr b="0" i="0" lang="en-US" sz="2400" u="none" cap="none" strike="noStrike">
                <a:solidFill>
                  <a:schemeClr val="dk1"/>
                </a:solidFill>
                <a:latin typeface="Courier New"/>
                <a:ea typeface="Courier New"/>
                <a:cs typeface="Courier New"/>
                <a:sym typeface="Courier New"/>
              </a:rPr>
              <a:t># go to Loop</a:t>
            </a:r>
            <a:endParaRPr/>
          </a:p>
          <a:p>
            <a:pPr indent="-342900" lvl="0" marL="342900" marR="0" rtl="0" algn="l">
              <a:spcBef>
                <a:spcPts val="480"/>
              </a:spcBef>
              <a:spcAft>
                <a:spcPts val="0"/>
              </a:spcAft>
              <a:buClr>
                <a:srgbClr val="FF0000"/>
              </a:buClr>
              <a:buFont typeface="Arial"/>
              <a:buNone/>
            </a:pPr>
            <a:r>
              <a:rPr b="0" i="0" lang="en-US" sz="2400" u="none" cap="none" strike="noStrike">
                <a:solidFill>
                  <a:srgbClr val="FF0000"/>
                </a:solidFill>
                <a:latin typeface="Courier New"/>
                <a:ea typeface="Courier New"/>
                <a:cs typeface="Courier New"/>
                <a:sym typeface="Courier New"/>
              </a:rPr>
              <a:t>Exit:</a:t>
            </a:r>
            <a:r>
              <a:rPr b="0" i="0" lang="en-US" sz="2400" u="none" cap="none" strike="noStrike">
                <a:solidFill>
                  <a:schemeClr val="dk1"/>
                </a:solidFill>
                <a:latin typeface="Courier New"/>
                <a:ea typeface="Courier New"/>
                <a:cs typeface="Courier New"/>
                <a:sym typeface="Courier New"/>
              </a:rPr>
              <a:t> </a:t>
            </a:r>
            <a:r>
              <a:rPr b="0" i="0" lang="en-US" sz="2400" u="none" cap="none" strike="noStrike">
                <a:solidFill>
                  <a:schemeClr val="lt1"/>
                </a:solidFill>
                <a:latin typeface="Courier New"/>
                <a:ea typeface="Courier New"/>
                <a:cs typeface="Courier New"/>
                <a:sym typeface="Courier New"/>
              </a:rPr>
              <a:t># N chars in p =&gt; N*6 instructions</a:t>
            </a:r>
            <a:endParaRPr b="0" i="0" sz="3200" u="none" cap="none" strike="noStrike">
              <a:solidFill>
                <a:schemeClr val="lt1"/>
              </a:solidFill>
              <a:latin typeface="Courier New"/>
              <a:ea typeface="Courier New"/>
              <a:cs typeface="Courier New"/>
              <a:sym typeface="Courier New"/>
            </a:endParaRPr>
          </a:p>
          <a:p>
            <a:pPr indent="-342900" lvl="0" marL="342900" marR="0" rtl="0" algn="l">
              <a:spcBef>
                <a:spcPts val="640"/>
              </a:spcBef>
              <a:spcAft>
                <a:spcPts val="0"/>
              </a:spcAft>
              <a:buClr>
                <a:schemeClr val="dk1"/>
              </a:buClr>
              <a:buFont typeface="Arial"/>
              <a:buNone/>
            </a:pPr>
            <a:r>
              <a:t/>
            </a:r>
            <a:endParaRPr b="0" i="0" sz="3200" u="none" cap="none" strike="noStrike">
              <a:solidFill>
                <a:schemeClr val="dk1"/>
              </a:solidFill>
              <a:latin typeface="Calibri"/>
              <a:ea typeface="Calibri"/>
              <a:cs typeface="Calibri"/>
              <a:sym typeface="Calibri"/>
            </a:endParaRPr>
          </a:p>
        </p:txBody>
      </p:sp>
      <p:sp>
        <p:nvSpPr>
          <p:cNvPr id="945" name="Google Shape;945;p8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946" name="Google Shape;946;p87"/>
          <p:cNvSpPr txBox="1"/>
          <p:nvPr/>
        </p:nvSpPr>
        <p:spPr>
          <a:xfrm>
            <a:off x="1558636" y="3054927"/>
            <a:ext cx="3134191" cy="2114425"/>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F0000"/>
              </a:buClr>
              <a:buFont typeface="Courier New"/>
              <a:buNone/>
            </a:pPr>
            <a:r>
              <a:rPr lang="en-US" sz="2400">
                <a:solidFill>
                  <a:srgbClr val="FF0000"/>
                </a:solidFill>
                <a:latin typeface="Courier New"/>
                <a:ea typeface="Courier New"/>
                <a:cs typeface="Courier New"/>
                <a:sym typeface="Courier New"/>
              </a:rPr>
              <a:t>lb   $t0,0($s0)</a:t>
            </a:r>
            <a:endParaRPr/>
          </a:p>
          <a:p>
            <a:pPr indent="0" lvl="0" marL="0" marR="0" rtl="0" algn="l">
              <a:lnSpc>
                <a:spcPct val="110000"/>
              </a:lnSpc>
              <a:spcBef>
                <a:spcPts val="0"/>
              </a:spcBef>
              <a:spcAft>
                <a:spcPts val="0"/>
              </a:spcAft>
              <a:buClr>
                <a:srgbClr val="FF0000"/>
              </a:buClr>
              <a:buFont typeface="Courier New"/>
              <a:buNone/>
            </a:pPr>
            <a:r>
              <a:rPr lang="en-US" sz="2400">
                <a:solidFill>
                  <a:srgbClr val="FF0000"/>
                </a:solidFill>
                <a:latin typeface="Courier New"/>
                <a:ea typeface="Courier New"/>
                <a:cs typeface="Courier New"/>
                <a:sym typeface="Courier New"/>
              </a:rPr>
              <a:t>sb   $t0,0($s1)</a:t>
            </a:r>
            <a:endParaRPr sz="2400">
              <a:solidFill>
                <a:schemeClr val="dk1"/>
              </a:solidFill>
              <a:latin typeface="Courier New"/>
              <a:ea typeface="Courier New"/>
              <a:cs typeface="Courier New"/>
              <a:sym typeface="Courier New"/>
            </a:endParaRPr>
          </a:p>
          <a:p>
            <a:pPr indent="0" lvl="0" marL="0" marR="0" rtl="0" algn="l">
              <a:lnSpc>
                <a:spcPct val="110000"/>
              </a:lnSpc>
              <a:spcBef>
                <a:spcPts val="0"/>
              </a:spcBef>
              <a:spcAft>
                <a:spcPts val="0"/>
              </a:spcAft>
              <a:buClr>
                <a:srgbClr val="FF0000"/>
              </a:buClr>
              <a:buFont typeface="Courier New"/>
              <a:buNone/>
            </a:pPr>
            <a:r>
              <a:rPr lang="en-US" sz="2400">
                <a:solidFill>
                  <a:srgbClr val="FF0000"/>
                </a:solidFill>
                <a:latin typeface="Courier New"/>
                <a:ea typeface="Courier New"/>
                <a:cs typeface="Courier New"/>
                <a:sym typeface="Courier New"/>
              </a:rPr>
              <a:t>addi $s0,$s0,1</a:t>
            </a:r>
            <a:endParaRPr/>
          </a:p>
          <a:p>
            <a:pPr indent="0" lvl="0" marL="0" marR="0" rtl="0" algn="l">
              <a:lnSpc>
                <a:spcPct val="110000"/>
              </a:lnSpc>
              <a:spcBef>
                <a:spcPts val="0"/>
              </a:spcBef>
              <a:spcAft>
                <a:spcPts val="0"/>
              </a:spcAft>
              <a:buClr>
                <a:srgbClr val="FF0000"/>
              </a:buClr>
              <a:buFont typeface="Courier New"/>
              <a:buNone/>
            </a:pPr>
            <a:r>
              <a:rPr lang="en-US" sz="2400">
                <a:solidFill>
                  <a:srgbClr val="FF0000"/>
                </a:solidFill>
                <a:latin typeface="Courier New"/>
                <a:ea typeface="Courier New"/>
                <a:cs typeface="Courier New"/>
                <a:sym typeface="Courier New"/>
              </a:rPr>
              <a:t>addi $s1,$s1,1</a:t>
            </a:r>
            <a:endParaRPr sz="2400">
              <a:solidFill>
                <a:srgbClr val="000000"/>
              </a:solidFill>
              <a:latin typeface="Courier New"/>
              <a:ea typeface="Courier New"/>
              <a:cs typeface="Courier New"/>
              <a:sym typeface="Courier New"/>
            </a:endParaRPr>
          </a:p>
          <a:p>
            <a:pPr indent="0" lvl="0" marL="0" marR="0" rtl="0" algn="l">
              <a:lnSpc>
                <a:spcPct val="110000"/>
              </a:lnSpc>
              <a:spcBef>
                <a:spcPts val="0"/>
              </a:spcBef>
              <a:spcAft>
                <a:spcPts val="0"/>
              </a:spcAft>
              <a:buClr>
                <a:srgbClr val="FF0000"/>
              </a:buClr>
              <a:buFont typeface="Courier New"/>
              <a:buNone/>
            </a:pPr>
            <a:r>
              <a:rPr lang="en-US" sz="2400">
                <a:solidFill>
                  <a:srgbClr val="FF0000"/>
                </a:solidFill>
                <a:latin typeface="Courier New"/>
                <a:ea typeface="Courier New"/>
                <a:cs typeface="Courier New"/>
                <a:sym typeface="Courier New"/>
              </a:rPr>
              <a:t>beq  $t0,$0,Exit</a:t>
            </a:r>
            <a:endParaRPr sz="2400">
              <a:solidFill>
                <a:schemeClr val="dk1"/>
              </a:solidFill>
              <a:latin typeface="Calibri"/>
              <a:ea typeface="Calibri"/>
              <a:cs typeface="Calibri"/>
              <a:sym typeface="Calibri"/>
            </a:endParaRPr>
          </a:p>
        </p:txBody>
      </p:sp>
      <p:sp>
        <p:nvSpPr>
          <p:cNvPr id="947" name="Google Shape;947;p8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948" name="Google Shape;948;p8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4"/>
          <p:cNvSpPr txBox="1"/>
          <p:nvPr>
            <p:ph type="title"/>
          </p:nvPr>
        </p:nvSpPr>
        <p:spPr>
          <a:xfrm>
            <a:off x="236538" y="274638"/>
            <a:ext cx="86868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Using Memory You Haven’t Allocated</a:t>
            </a:r>
            <a:endParaRPr/>
          </a:p>
        </p:txBody>
      </p:sp>
      <p:sp>
        <p:nvSpPr>
          <p:cNvPr id="246" name="Google Shape;246;p34"/>
          <p:cNvSpPr txBox="1"/>
          <p:nvPr>
            <p:ph idx="1" type="body"/>
          </p:nvPr>
        </p:nvSpPr>
        <p:spPr>
          <a:xfrm>
            <a:off x="457200" y="1600200"/>
            <a:ext cx="8229600" cy="4800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What is wrong with this code?</a:t>
            </a:r>
            <a:endParaRPr/>
          </a:p>
          <a:p>
            <a:pPr indent="-342900" lvl="0" marL="342900" marR="0" rtl="0" algn="l">
              <a:lnSpc>
                <a:spcPct val="90000"/>
              </a:lnSpc>
              <a:spcBef>
                <a:spcPts val="1800"/>
              </a:spcBef>
              <a:spcAft>
                <a:spcPts val="0"/>
              </a:spcAft>
              <a:buClr>
                <a:schemeClr val="dk1"/>
              </a:buClr>
              <a:buFont typeface="Arial"/>
              <a:buNone/>
            </a:pPr>
            <a:r>
              <a:t/>
            </a:r>
            <a:endParaRPr b="0" i="0" sz="2800" u="none" cap="none" strike="noStrike">
              <a:solidFill>
                <a:schemeClr val="dk1"/>
              </a:solidFill>
              <a:latin typeface="Courier New"/>
              <a:ea typeface="Courier New"/>
              <a:cs typeface="Courier New"/>
              <a:sym typeface="Courier New"/>
            </a:endParaRPr>
          </a:p>
          <a:p>
            <a:pPr indent="-342900" lvl="0" marL="342900" marR="0" rtl="0" algn="l">
              <a:lnSpc>
                <a:spcPct val="90000"/>
              </a:lnSpc>
              <a:spcBef>
                <a:spcPts val="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	char buffer[1024]; /* global */</a:t>
            </a:r>
            <a:endParaRPr/>
          </a:p>
          <a:p>
            <a:pPr indent="-342900" lvl="0" marL="342900" marR="0" rtl="0" algn="l">
              <a:lnSpc>
                <a:spcPct val="90000"/>
              </a:lnSpc>
              <a:spcBef>
                <a:spcPts val="180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	int main(int argc,char *argv[]) {</a:t>
            </a:r>
            <a:endParaRPr/>
          </a:p>
          <a:p>
            <a:pPr indent="-342900" lvl="0" marL="342900" marR="0" rtl="0" algn="l">
              <a:lnSpc>
                <a:spcPct val="90000"/>
              </a:lnSpc>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	  strcpy(buffer,argv[1]);</a:t>
            </a:r>
            <a:endParaRPr/>
          </a:p>
          <a:p>
            <a:pPr indent="-342900" lvl="0" marL="342900" marR="0" rtl="0" algn="l">
              <a:lnSpc>
                <a:spcPct val="90000"/>
              </a:lnSpc>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	  ...</a:t>
            </a:r>
            <a:endParaRPr/>
          </a:p>
          <a:p>
            <a:pPr indent="-342900" lvl="0" marL="342900" marR="0" rtl="0" algn="l">
              <a:lnSpc>
                <a:spcPct val="90000"/>
              </a:lnSpc>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	}</a:t>
            </a:r>
            <a:endParaRPr/>
          </a:p>
        </p:txBody>
      </p:sp>
      <p:sp>
        <p:nvSpPr>
          <p:cNvPr id="247" name="Google Shape;247;p3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t>CS61C Su17 - Lecture 4</a:t>
            </a:r>
            <a:endParaRPr sz="1200">
              <a:solidFill>
                <a:srgbClr val="888888"/>
              </a:solidFill>
              <a:latin typeface="Calibri"/>
              <a:ea typeface="Calibri"/>
              <a:cs typeface="Calibri"/>
              <a:sym typeface="Calibri"/>
            </a:endParaRPr>
          </a:p>
        </p:txBody>
      </p:sp>
      <p:sp>
        <p:nvSpPr>
          <p:cNvPr id="248" name="Google Shape;248;p3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249" name="Google Shape;249;p34"/>
          <p:cNvGrpSpPr/>
          <p:nvPr/>
        </p:nvGrpSpPr>
        <p:grpSpPr>
          <a:xfrm>
            <a:off x="5410200" y="4267200"/>
            <a:ext cx="3276600" cy="983400"/>
            <a:chOff x="5410200" y="4267200"/>
            <a:chExt cx="3276600" cy="983400"/>
          </a:xfrm>
        </p:grpSpPr>
        <p:cxnSp>
          <p:nvCxnSpPr>
            <p:cNvPr id="250" name="Google Shape;250;p34"/>
            <p:cNvCxnSpPr/>
            <p:nvPr/>
          </p:nvCxnSpPr>
          <p:spPr>
            <a:xfrm rot="10800000">
              <a:off x="5410200" y="4267200"/>
              <a:ext cx="533400" cy="304800"/>
            </a:xfrm>
            <a:prstGeom prst="straightConnector1">
              <a:avLst/>
            </a:prstGeom>
            <a:noFill/>
            <a:ln cap="flat" cmpd="sng" w="25400">
              <a:solidFill>
                <a:srgbClr val="FF0000"/>
              </a:solidFill>
              <a:prstDash val="solid"/>
              <a:round/>
              <a:headEnd len="sm" w="sm" type="none"/>
              <a:tailEnd len="med" w="med" type="stealth"/>
            </a:ln>
          </p:spPr>
        </p:cxnSp>
        <p:sp>
          <p:nvSpPr>
            <p:cNvPr id="251" name="Google Shape;251;p34"/>
            <p:cNvSpPr txBox="1"/>
            <p:nvPr/>
          </p:nvSpPr>
          <p:spPr>
            <a:xfrm>
              <a:off x="5943600" y="4419600"/>
              <a:ext cx="27432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FF0000"/>
                  </a:solidFill>
                  <a:latin typeface="Calibri"/>
                  <a:ea typeface="Calibri"/>
                  <a:cs typeface="Calibri"/>
                  <a:sym typeface="Calibri"/>
                </a:rPr>
                <a:t>What if more than </a:t>
              </a:r>
              <a:br>
                <a:rPr lang="en-US" sz="2400">
                  <a:solidFill>
                    <a:srgbClr val="FF0000"/>
                  </a:solidFill>
                  <a:latin typeface="Calibri"/>
                  <a:ea typeface="Calibri"/>
                  <a:cs typeface="Calibri"/>
                  <a:sym typeface="Calibri"/>
                </a:rPr>
              </a:br>
              <a:r>
                <a:rPr lang="en-US" sz="2400">
                  <a:solidFill>
                    <a:srgbClr val="FF0000"/>
                  </a:solidFill>
                  <a:latin typeface="Calibri"/>
                  <a:ea typeface="Calibri"/>
                  <a:cs typeface="Calibri"/>
                  <a:sym typeface="Calibri"/>
                </a:rPr>
                <a:t>a kibi characters?</a:t>
              </a:r>
              <a:endParaRPr sz="2400">
                <a:solidFill>
                  <a:srgbClr val="FF0000"/>
                </a:solidFill>
                <a:latin typeface="Calibri"/>
                <a:ea typeface="Calibri"/>
                <a:cs typeface="Calibri"/>
                <a:sym typeface="Calibri"/>
              </a:endParaRPr>
            </a:p>
          </p:txBody>
        </p:sp>
      </p:grpSp>
      <p:sp>
        <p:nvSpPr>
          <p:cNvPr id="252" name="Google Shape;252;p34"/>
          <p:cNvSpPr txBox="1"/>
          <p:nvPr/>
        </p:nvSpPr>
        <p:spPr>
          <a:xfrm>
            <a:off x="3276600" y="5334000"/>
            <a:ext cx="55626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This is called BUFFER OVERRUN or BUFFER OVERFLOW and is a security flaw!!!</a:t>
            </a:r>
            <a:endParaRPr b="1" sz="2400">
              <a:solidFill>
                <a:srgbClr val="FF0000"/>
              </a:solidFill>
              <a:latin typeface="Calibri"/>
              <a:ea typeface="Calibri"/>
              <a:cs typeface="Calibri"/>
              <a:sym typeface="Calibri"/>
            </a:endParaRPr>
          </a:p>
        </p:txBody>
      </p:sp>
      <p:sp>
        <p:nvSpPr>
          <p:cNvPr id="253" name="Google Shape;253;p3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4" name="Shape 954"/>
        <p:cNvGrpSpPr/>
        <p:nvPr/>
      </p:nvGrpSpPr>
      <p:grpSpPr>
        <a:xfrm>
          <a:off x="0" y="0"/>
          <a:ext cx="0" cy="0"/>
          <a:chOff x="0" y="0"/>
          <a:chExt cx="0" cy="0"/>
        </a:xfrm>
      </p:grpSpPr>
      <p:sp>
        <p:nvSpPr>
          <p:cNvPr id="955" name="Google Shape;955;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C to MIPS Practice</a:t>
            </a:r>
            <a:endParaRPr b="0" i="0" sz="4400" u="none" cap="none" strike="noStrike">
              <a:solidFill>
                <a:schemeClr val="accent1"/>
              </a:solidFill>
              <a:latin typeface="Calibri"/>
              <a:ea typeface="Calibri"/>
              <a:cs typeface="Calibri"/>
              <a:sym typeface="Calibri"/>
            </a:endParaRPr>
          </a:p>
        </p:txBody>
      </p:sp>
      <p:sp>
        <p:nvSpPr>
          <p:cNvPr id="956" name="Google Shape;956;p88"/>
          <p:cNvSpPr txBox="1"/>
          <p:nvPr>
            <p:ph idx="1" type="body"/>
          </p:nvPr>
        </p:nvSpPr>
        <p:spPr>
          <a:xfrm>
            <a:off x="457200" y="1600200"/>
            <a:ext cx="8412480" cy="493776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Finished code:</a:t>
            </a:r>
            <a:endParaRPr b="0" i="0" sz="3200" u="none" cap="none" strike="noStrike">
              <a:solidFill>
                <a:schemeClr val="dk1"/>
              </a:solidFill>
              <a:latin typeface="Calibri"/>
              <a:ea typeface="Calibri"/>
              <a:cs typeface="Calibri"/>
              <a:sym typeface="Calibri"/>
            </a:endParaRPr>
          </a:p>
          <a:p>
            <a:pPr indent="-342900" lvl="0" marL="342900" marR="0" rtl="0" algn="l">
              <a:lnSpc>
                <a:spcPct val="90000"/>
              </a:lnSpc>
              <a:spcBef>
                <a:spcPts val="180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copy String p to q</a:t>
            </a:r>
            <a:endParaRPr/>
          </a:p>
          <a:p>
            <a:pPr indent="-342900" lvl="0" marL="342900" marR="0" rtl="0" algn="l">
              <a:lnSpc>
                <a:spcPct val="90000"/>
              </a:lnSpc>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p→$s0, q→$s1 (pointers)</a:t>
            </a:r>
            <a:endParaRPr b="0" i="0" sz="2400" u="none" cap="none" strike="noStrike">
              <a:solidFill>
                <a:srgbClr val="FF0000"/>
              </a:solidFill>
              <a:latin typeface="Courier New"/>
              <a:ea typeface="Courier New"/>
              <a:cs typeface="Courier New"/>
              <a:sym typeface="Courier New"/>
            </a:endParaRPr>
          </a:p>
          <a:p>
            <a:pPr indent="-342900" lvl="0" marL="342900" marR="0" rtl="0" algn="l">
              <a:lnSpc>
                <a:spcPct val="90000"/>
              </a:lnSpc>
              <a:spcBef>
                <a:spcPts val="480"/>
              </a:spcBef>
              <a:spcAft>
                <a:spcPts val="0"/>
              </a:spcAft>
              <a:buClr>
                <a:srgbClr val="FF0000"/>
              </a:buClr>
              <a:buFont typeface="Arial"/>
              <a:buNone/>
            </a:pPr>
            <a:r>
              <a:rPr b="0" i="0" lang="en-US" sz="2400" u="none" cap="none" strike="noStrike">
                <a:solidFill>
                  <a:srgbClr val="FF0000"/>
                </a:solidFill>
                <a:latin typeface="Courier New"/>
                <a:ea typeface="Courier New"/>
                <a:cs typeface="Courier New"/>
                <a:sym typeface="Courier New"/>
              </a:rPr>
              <a:t>Loop: lb   $t0,0($s0)  </a:t>
            </a:r>
            <a:r>
              <a:rPr b="0" i="0" lang="en-US" sz="2400" u="none" cap="none" strike="noStrike">
                <a:solidFill>
                  <a:schemeClr val="dk1"/>
                </a:solidFill>
                <a:latin typeface="Courier New"/>
                <a:ea typeface="Courier New"/>
                <a:cs typeface="Courier New"/>
                <a:sym typeface="Courier New"/>
              </a:rPr>
              <a:t># $t0 = *p</a:t>
            </a:r>
            <a:endParaRPr/>
          </a:p>
          <a:p>
            <a:pPr indent="-342900" lvl="0" marL="342900" marR="0" rtl="0" algn="l">
              <a:lnSpc>
                <a:spcPct val="90000"/>
              </a:lnSpc>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t>
            </a:r>
            <a:r>
              <a:rPr b="0" i="0" lang="en-US" sz="2400" u="none" cap="none" strike="noStrike">
                <a:solidFill>
                  <a:srgbClr val="FF0000"/>
                </a:solidFill>
                <a:latin typeface="Courier New"/>
                <a:ea typeface="Courier New"/>
                <a:cs typeface="Courier New"/>
                <a:sym typeface="Courier New"/>
              </a:rPr>
              <a:t>sb   $t0,0($s1)</a:t>
            </a:r>
            <a:r>
              <a:rPr b="0" i="0" lang="en-US" sz="2400" u="none" cap="none" strike="noStrike">
                <a:solidFill>
                  <a:schemeClr val="dk1"/>
                </a:solidFill>
                <a:latin typeface="Courier New"/>
                <a:ea typeface="Courier New"/>
                <a:cs typeface="Courier New"/>
                <a:sym typeface="Courier New"/>
              </a:rPr>
              <a:t>  # *q = $t0</a:t>
            </a:r>
            <a:endParaRPr/>
          </a:p>
          <a:p>
            <a:pPr indent="-342900" lvl="0" marL="342900" marR="0" rtl="0" algn="l">
              <a:lnSpc>
                <a:spcPct val="90000"/>
              </a:lnSpc>
              <a:spcBef>
                <a:spcPts val="480"/>
              </a:spcBef>
              <a:spcAft>
                <a:spcPts val="0"/>
              </a:spcAft>
              <a:buClr>
                <a:srgbClr val="000000"/>
              </a:buClr>
              <a:buFont typeface="Arial"/>
              <a:buNone/>
            </a:pPr>
            <a:r>
              <a:rPr b="0" i="0" lang="en-US" sz="2400" u="none" cap="none" strike="noStrike">
                <a:solidFill>
                  <a:srgbClr val="000000"/>
                </a:solidFill>
                <a:latin typeface="Courier New"/>
                <a:ea typeface="Courier New"/>
                <a:cs typeface="Courier New"/>
                <a:sym typeface="Courier New"/>
              </a:rPr>
              <a:t>      </a:t>
            </a:r>
            <a:r>
              <a:rPr b="0" i="0" lang="en-US" sz="2400" u="none" cap="none" strike="noStrike">
                <a:solidFill>
                  <a:srgbClr val="FF0000"/>
                </a:solidFill>
                <a:latin typeface="Courier New"/>
                <a:ea typeface="Courier New"/>
                <a:cs typeface="Courier New"/>
                <a:sym typeface="Courier New"/>
              </a:rPr>
              <a:t>addi $s0,$s0,1</a:t>
            </a:r>
            <a:r>
              <a:rPr b="0" i="0" lang="en-US" sz="2400" u="none" cap="none" strike="noStrike">
                <a:solidFill>
                  <a:srgbClr val="000000"/>
                </a:solidFill>
                <a:latin typeface="Courier New"/>
                <a:ea typeface="Courier New"/>
                <a:cs typeface="Courier New"/>
                <a:sym typeface="Courier New"/>
              </a:rPr>
              <a:t>	  # p = p + 1</a:t>
            </a:r>
            <a:endParaRPr/>
          </a:p>
          <a:p>
            <a:pPr indent="-342900" lvl="0" marL="342900" marR="0" rtl="0" algn="l">
              <a:lnSpc>
                <a:spcPct val="90000"/>
              </a:lnSpc>
              <a:spcBef>
                <a:spcPts val="480"/>
              </a:spcBef>
              <a:spcAft>
                <a:spcPts val="0"/>
              </a:spcAft>
              <a:buClr>
                <a:srgbClr val="000000"/>
              </a:buClr>
              <a:buFont typeface="Arial"/>
              <a:buNone/>
            </a:pPr>
            <a:r>
              <a:rPr b="0" i="0" lang="en-US" sz="2400" u="none" cap="none" strike="noStrike">
                <a:solidFill>
                  <a:srgbClr val="000000"/>
                </a:solidFill>
                <a:latin typeface="Courier New"/>
                <a:ea typeface="Courier New"/>
                <a:cs typeface="Courier New"/>
                <a:sym typeface="Courier New"/>
              </a:rPr>
              <a:t>      </a:t>
            </a:r>
            <a:r>
              <a:rPr b="0" i="0" lang="en-US" sz="2400" u="none" cap="none" strike="noStrike">
                <a:solidFill>
                  <a:srgbClr val="FF0000"/>
                </a:solidFill>
                <a:latin typeface="Courier New"/>
                <a:ea typeface="Courier New"/>
                <a:cs typeface="Courier New"/>
                <a:sym typeface="Courier New"/>
              </a:rPr>
              <a:t>addi $s1,$s1,1</a:t>
            </a:r>
            <a:r>
              <a:rPr b="0" i="0" lang="en-US" sz="2400" u="none" cap="none" strike="noStrike">
                <a:solidFill>
                  <a:srgbClr val="000000"/>
                </a:solidFill>
                <a:latin typeface="Courier New"/>
                <a:ea typeface="Courier New"/>
                <a:cs typeface="Courier New"/>
                <a:sym typeface="Courier New"/>
              </a:rPr>
              <a:t>   # q = q + 1</a:t>
            </a:r>
            <a:endParaRPr/>
          </a:p>
          <a:p>
            <a:pPr indent="-342900" lvl="0" marL="342900" marR="0" rtl="0" algn="l">
              <a:lnSpc>
                <a:spcPct val="90000"/>
              </a:lnSpc>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t>
            </a:r>
            <a:r>
              <a:rPr b="0" i="0" lang="en-US" sz="2400" u="none" cap="none" strike="noStrike">
                <a:solidFill>
                  <a:srgbClr val="FF0000"/>
                </a:solidFill>
                <a:latin typeface="Courier New"/>
                <a:ea typeface="Courier New"/>
                <a:cs typeface="Courier New"/>
                <a:sym typeface="Courier New"/>
              </a:rPr>
              <a:t>beq  $t0,$0,Exit</a:t>
            </a:r>
            <a:r>
              <a:rPr b="0" i="0" lang="en-US" sz="2400" u="none" cap="none" strike="noStrike">
                <a:solidFill>
                  <a:schemeClr val="dk1"/>
                </a:solidFill>
                <a:latin typeface="Courier New"/>
                <a:ea typeface="Courier New"/>
                <a:cs typeface="Courier New"/>
                <a:sym typeface="Courier New"/>
              </a:rPr>
              <a:t> # if *p==0, go to Exit</a:t>
            </a:r>
            <a:endParaRPr b="0" i="0" sz="2400" u="none" cap="none" strike="noStrike">
              <a:solidFill>
                <a:srgbClr val="000000"/>
              </a:solidFill>
              <a:latin typeface="Courier New"/>
              <a:ea typeface="Courier New"/>
              <a:cs typeface="Courier New"/>
              <a:sym typeface="Courier New"/>
            </a:endParaRPr>
          </a:p>
          <a:p>
            <a:pPr indent="-342900" lvl="0" marL="342900" marR="0" rtl="0" algn="l">
              <a:lnSpc>
                <a:spcPct val="90000"/>
              </a:lnSpc>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t>
            </a:r>
            <a:r>
              <a:rPr b="0" i="0" lang="en-US" sz="2400" u="none" cap="none" strike="noStrike">
                <a:solidFill>
                  <a:srgbClr val="FF0000"/>
                </a:solidFill>
                <a:latin typeface="Courier New"/>
                <a:ea typeface="Courier New"/>
                <a:cs typeface="Courier New"/>
                <a:sym typeface="Courier New"/>
              </a:rPr>
              <a:t>j Loop           </a:t>
            </a:r>
            <a:r>
              <a:rPr b="0" i="0" lang="en-US" sz="2400" u="none" cap="none" strike="noStrike">
                <a:solidFill>
                  <a:schemeClr val="dk1"/>
                </a:solidFill>
                <a:latin typeface="Courier New"/>
                <a:ea typeface="Courier New"/>
                <a:cs typeface="Courier New"/>
                <a:sym typeface="Courier New"/>
              </a:rPr>
              <a:t># go to Loop</a:t>
            </a:r>
            <a:endParaRPr/>
          </a:p>
          <a:p>
            <a:pPr indent="-342900" lvl="0" marL="342900" marR="0" rtl="0" algn="l">
              <a:spcBef>
                <a:spcPts val="480"/>
              </a:spcBef>
              <a:spcAft>
                <a:spcPts val="0"/>
              </a:spcAft>
              <a:buClr>
                <a:srgbClr val="FF0000"/>
              </a:buClr>
              <a:buFont typeface="Arial"/>
              <a:buNone/>
            </a:pPr>
            <a:r>
              <a:rPr b="0" i="0" lang="en-US" sz="2400" u="none" cap="none" strike="noStrike">
                <a:solidFill>
                  <a:srgbClr val="FF0000"/>
                </a:solidFill>
                <a:latin typeface="Courier New"/>
                <a:ea typeface="Courier New"/>
                <a:cs typeface="Courier New"/>
                <a:sym typeface="Courier New"/>
              </a:rPr>
              <a:t>Exit:</a:t>
            </a:r>
            <a:r>
              <a:rPr b="0" i="0" lang="en-US" sz="2400" u="none" cap="none" strike="noStrike">
                <a:solidFill>
                  <a:schemeClr val="dk1"/>
                </a:solidFill>
                <a:latin typeface="Courier New"/>
                <a:ea typeface="Courier New"/>
                <a:cs typeface="Courier New"/>
                <a:sym typeface="Courier New"/>
              </a:rPr>
              <a:t> # N chars in p =&gt; N*6 instructions</a:t>
            </a:r>
            <a:endParaRPr b="0" i="0" sz="3200" u="none" cap="none" strike="noStrike">
              <a:solidFill>
                <a:schemeClr val="dk1"/>
              </a:solidFill>
              <a:latin typeface="Courier New"/>
              <a:ea typeface="Courier New"/>
              <a:cs typeface="Courier New"/>
              <a:sym typeface="Courier New"/>
            </a:endParaRPr>
          </a:p>
          <a:p>
            <a:pPr indent="-342900" lvl="0" marL="342900" marR="0" rtl="0" algn="l">
              <a:spcBef>
                <a:spcPts val="640"/>
              </a:spcBef>
              <a:spcAft>
                <a:spcPts val="0"/>
              </a:spcAft>
              <a:buClr>
                <a:schemeClr val="dk1"/>
              </a:buClr>
              <a:buFont typeface="Arial"/>
              <a:buNone/>
            </a:pPr>
            <a:r>
              <a:t/>
            </a:r>
            <a:endParaRPr b="0" i="0" sz="3200" u="none" cap="none" strike="noStrike">
              <a:solidFill>
                <a:schemeClr val="dk1"/>
              </a:solidFill>
              <a:latin typeface="Calibri"/>
              <a:ea typeface="Calibri"/>
              <a:cs typeface="Calibri"/>
              <a:sym typeface="Calibri"/>
            </a:endParaRPr>
          </a:p>
        </p:txBody>
      </p:sp>
      <p:sp>
        <p:nvSpPr>
          <p:cNvPr id="957" name="Google Shape;957;p8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958" name="Google Shape;958;p8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959" name="Google Shape;959;p8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C to MIPS Practice</a:t>
            </a:r>
            <a:endParaRPr b="0" i="0" sz="4400" u="none" cap="none" strike="noStrike">
              <a:solidFill>
                <a:schemeClr val="accent1"/>
              </a:solidFill>
              <a:latin typeface="Calibri"/>
              <a:ea typeface="Calibri"/>
              <a:cs typeface="Calibri"/>
              <a:sym typeface="Calibri"/>
            </a:endParaRPr>
          </a:p>
        </p:txBody>
      </p:sp>
      <p:sp>
        <p:nvSpPr>
          <p:cNvPr id="967" name="Google Shape;967;p89"/>
          <p:cNvSpPr txBox="1"/>
          <p:nvPr>
            <p:ph idx="1" type="body"/>
          </p:nvPr>
        </p:nvSpPr>
        <p:spPr>
          <a:xfrm>
            <a:off x="457200" y="1600200"/>
            <a:ext cx="8412480" cy="493776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Alternate code using bne:</a:t>
            </a:r>
            <a:endParaRPr b="0" i="0" sz="3200" u="none" cap="none" strike="noStrike">
              <a:solidFill>
                <a:schemeClr val="dk1"/>
              </a:solidFill>
              <a:latin typeface="Calibri"/>
              <a:ea typeface="Calibri"/>
              <a:cs typeface="Calibri"/>
              <a:sym typeface="Calibri"/>
            </a:endParaRPr>
          </a:p>
          <a:p>
            <a:pPr indent="-342900" lvl="0" marL="342900" marR="0" rtl="0" algn="l">
              <a:lnSpc>
                <a:spcPct val="90000"/>
              </a:lnSpc>
              <a:spcBef>
                <a:spcPts val="180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copy String p to q</a:t>
            </a:r>
            <a:endParaRPr/>
          </a:p>
          <a:p>
            <a:pPr indent="-342900" lvl="0" marL="342900" marR="0" rtl="0" algn="l">
              <a:lnSpc>
                <a:spcPct val="90000"/>
              </a:lnSpc>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p→$s0, q→$s1 (pointers)</a:t>
            </a:r>
            <a:endParaRPr b="0" i="0" sz="2400" u="none" cap="none" strike="noStrike">
              <a:solidFill>
                <a:srgbClr val="FF0000"/>
              </a:solidFill>
              <a:latin typeface="Courier New"/>
              <a:ea typeface="Courier New"/>
              <a:cs typeface="Courier New"/>
              <a:sym typeface="Courier New"/>
            </a:endParaRPr>
          </a:p>
          <a:p>
            <a:pPr indent="-342900" lvl="0" marL="342900" marR="0" rtl="0" algn="l">
              <a:lnSpc>
                <a:spcPct val="90000"/>
              </a:lnSpc>
              <a:spcBef>
                <a:spcPts val="480"/>
              </a:spcBef>
              <a:spcAft>
                <a:spcPts val="0"/>
              </a:spcAft>
              <a:buClr>
                <a:srgbClr val="FF0000"/>
              </a:buClr>
              <a:buFont typeface="Arial"/>
              <a:buNone/>
            </a:pPr>
            <a:r>
              <a:rPr b="0" i="0" lang="en-US" sz="2400" u="none" cap="none" strike="noStrike">
                <a:solidFill>
                  <a:srgbClr val="FF0000"/>
                </a:solidFill>
                <a:latin typeface="Courier New"/>
                <a:ea typeface="Courier New"/>
                <a:cs typeface="Courier New"/>
                <a:sym typeface="Courier New"/>
              </a:rPr>
              <a:t>Loop: lb   $t0,0($s0)  </a:t>
            </a:r>
            <a:r>
              <a:rPr b="0" i="0" lang="en-US" sz="2400" u="none" cap="none" strike="noStrike">
                <a:solidFill>
                  <a:schemeClr val="dk1"/>
                </a:solidFill>
                <a:latin typeface="Courier New"/>
                <a:ea typeface="Courier New"/>
                <a:cs typeface="Courier New"/>
                <a:sym typeface="Courier New"/>
              </a:rPr>
              <a:t># $t0 = *p</a:t>
            </a:r>
            <a:endParaRPr/>
          </a:p>
          <a:p>
            <a:pPr indent="-342900" lvl="0" marL="342900" marR="0" rtl="0" algn="l">
              <a:lnSpc>
                <a:spcPct val="90000"/>
              </a:lnSpc>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t>
            </a:r>
            <a:r>
              <a:rPr b="0" i="0" lang="en-US" sz="2400" u="none" cap="none" strike="noStrike">
                <a:solidFill>
                  <a:srgbClr val="FF0000"/>
                </a:solidFill>
                <a:latin typeface="Courier New"/>
                <a:ea typeface="Courier New"/>
                <a:cs typeface="Courier New"/>
                <a:sym typeface="Courier New"/>
              </a:rPr>
              <a:t>sb   $t0,0($s1)</a:t>
            </a:r>
            <a:r>
              <a:rPr b="0" i="0" lang="en-US" sz="2400" u="none" cap="none" strike="noStrike">
                <a:solidFill>
                  <a:schemeClr val="dk1"/>
                </a:solidFill>
                <a:latin typeface="Courier New"/>
                <a:ea typeface="Courier New"/>
                <a:cs typeface="Courier New"/>
                <a:sym typeface="Courier New"/>
              </a:rPr>
              <a:t>  # *q = $t0</a:t>
            </a:r>
            <a:endParaRPr/>
          </a:p>
          <a:p>
            <a:pPr indent="-342900" lvl="0" marL="342900" marR="0" rtl="0" algn="l">
              <a:lnSpc>
                <a:spcPct val="90000"/>
              </a:lnSpc>
              <a:spcBef>
                <a:spcPts val="480"/>
              </a:spcBef>
              <a:spcAft>
                <a:spcPts val="0"/>
              </a:spcAft>
              <a:buClr>
                <a:srgbClr val="000000"/>
              </a:buClr>
              <a:buFont typeface="Arial"/>
              <a:buNone/>
            </a:pPr>
            <a:r>
              <a:rPr b="0" i="0" lang="en-US" sz="2400" u="none" cap="none" strike="noStrike">
                <a:solidFill>
                  <a:srgbClr val="000000"/>
                </a:solidFill>
                <a:latin typeface="Courier New"/>
                <a:ea typeface="Courier New"/>
                <a:cs typeface="Courier New"/>
                <a:sym typeface="Courier New"/>
              </a:rPr>
              <a:t>      </a:t>
            </a:r>
            <a:r>
              <a:rPr b="0" i="0" lang="en-US" sz="2400" u="none" cap="none" strike="noStrike">
                <a:solidFill>
                  <a:srgbClr val="FF0000"/>
                </a:solidFill>
                <a:latin typeface="Courier New"/>
                <a:ea typeface="Courier New"/>
                <a:cs typeface="Courier New"/>
                <a:sym typeface="Courier New"/>
              </a:rPr>
              <a:t>addi $s0,$s0,1</a:t>
            </a:r>
            <a:r>
              <a:rPr b="0" i="0" lang="en-US" sz="2400" u="none" cap="none" strike="noStrike">
                <a:solidFill>
                  <a:srgbClr val="000000"/>
                </a:solidFill>
                <a:latin typeface="Courier New"/>
                <a:ea typeface="Courier New"/>
                <a:cs typeface="Courier New"/>
                <a:sym typeface="Courier New"/>
              </a:rPr>
              <a:t>	  # p = p + 1</a:t>
            </a:r>
            <a:endParaRPr/>
          </a:p>
          <a:p>
            <a:pPr indent="-342900" lvl="0" marL="342900" marR="0" rtl="0" algn="l">
              <a:lnSpc>
                <a:spcPct val="90000"/>
              </a:lnSpc>
              <a:spcBef>
                <a:spcPts val="480"/>
              </a:spcBef>
              <a:spcAft>
                <a:spcPts val="0"/>
              </a:spcAft>
              <a:buClr>
                <a:srgbClr val="000000"/>
              </a:buClr>
              <a:buFont typeface="Arial"/>
              <a:buNone/>
            </a:pPr>
            <a:r>
              <a:rPr b="0" i="0" lang="en-US" sz="2400" u="none" cap="none" strike="noStrike">
                <a:solidFill>
                  <a:srgbClr val="000000"/>
                </a:solidFill>
                <a:latin typeface="Courier New"/>
                <a:ea typeface="Courier New"/>
                <a:cs typeface="Courier New"/>
                <a:sym typeface="Courier New"/>
              </a:rPr>
              <a:t>      </a:t>
            </a:r>
            <a:r>
              <a:rPr b="0" i="0" lang="en-US" sz="2400" u="none" cap="none" strike="noStrike">
                <a:solidFill>
                  <a:srgbClr val="FF0000"/>
                </a:solidFill>
                <a:latin typeface="Courier New"/>
                <a:ea typeface="Courier New"/>
                <a:cs typeface="Courier New"/>
                <a:sym typeface="Courier New"/>
              </a:rPr>
              <a:t>addi $s1,$s1,1</a:t>
            </a:r>
            <a:r>
              <a:rPr b="0" i="0" lang="en-US" sz="2400" u="none" cap="none" strike="noStrike">
                <a:solidFill>
                  <a:srgbClr val="000000"/>
                </a:solidFill>
                <a:latin typeface="Courier New"/>
                <a:ea typeface="Courier New"/>
                <a:cs typeface="Courier New"/>
                <a:sym typeface="Courier New"/>
              </a:rPr>
              <a:t>   # q = q + 1</a:t>
            </a:r>
            <a:endParaRPr/>
          </a:p>
          <a:p>
            <a:pPr indent="-342900" lvl="0" marL="342900" marR="0" rtl="0" algn="l">
              <a:lnSpc>
                <a:spcPct val="90000"/>
              </a:lnSpc>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a:t>
            </a:r>
            <a:r>
              <a:rPr b="0" i="0" lang="en-US" sz="2400" u="none" cap="none" strike="noStrike">
                <a:solidFill>
                  <a:srgbClr val="FF0000"/>
                </a:solidFill>
                <a:latin typeface="Courier New"/>
                <a:ea typeface="Courier New"/>
                <a:cs typeface="Courier New"/>
                <a:sym typeface="Courier New"/>
              </a:rPr>
              <a:t>bne  $t0,$0,Loop</a:t>
            </a:r>
            <a:r>
              <a:rPr b="0" i="0" lang="en-US" sz="2400" u="none" cap="none" strike="noStrike">
                <a:solidFill>
                  <a:schemeClr val="dk1"/>
                </a:solidFill>
                <a:latin typeface="Courier New"/>
                <a:ea typeface="Courier New"/>
                <a:cs typeface="Courier New"/>
                <a:sym typeface="Courier New"/>
              </a:rPr>
              <a:t> # if *p!=0, go to Loop</a:t>
            </a:r>
            <a:endParaRPr b="0" i="0" sz="2400" u="none" cap="none" strike="noStrike">
              <a:solidFill>
                <a:srgbClr val="000000"/>
              </a:solidFill>
              <a:latin typeface="Courier New"/>
              <a:ea typeface="Courier New"/>
              <a:cs typeface="Courier New"/>
              <a:sym typeface="Courier New"/>
            </a:endParaRPr>
          </a:p>
          <a:p>
            <a:pPr indent="-342900" lvl="0" marL="342900" marR="0" rtl="0" algn="l">
              <a:spcBef>
                <a:spcPts val="480"/>
              </a:spcBef>
              <a:spcAft>
                <a:spcPts val="0"/>
              </a:spcAft>
              <a:buClr>
                <a:schemeClr val="dk1"/>
              </a:buClr>
              <a:buFont typeface="Arial"/>
              <a:buNone/>
            </a:pPr>
            <a:r>
              <a:rPr b="0" i="0" lang="en-US" sz="2400" u="none" cap="none" strike="noStrike">
                <a:solidFill>
                  <a:schemeClr val="dk1"/>
                </a:solidFill>
                <a:latin typeface="Courier New"/>
                <a:ea typeface="Courier New"/>
                <a:cs typeface="Courier New"/>
                <a:sym typeface="Courier New"/>
              </a:rPr>
              <a:t># N chars in p =&gt; N*5 instructions</a:t>
            </a:r>
            <a:endParaRPr b="0" i="0" sz="3200" u="none" cap="none" strike="noStrike">
              <a:solidFill>
                <a:schemeClr val="dk1"/>
              </a:solidFill>
              <a:latin typeface="Courier New"/>
              <a:ea typeface="Courier New"/>
              <a:cs typeface="Courier New"/>
              <a:sym typeface="Courier New"/>
            </a:endParaRPr>
          </a:p>
          <a:p>
            <a:pPr indent="-342900" lvl="0" marL="342900" marR="0" rtl="0" algn="l">
              <a:spcBef>
                <a:spcPts val="640"/>
              </a:spcBef>
              <a:spcAft>
                <a:spcPts val="0"/>
              </a:spcAft>
              <a:buClr>
                <a:schemeClr val="dk1"/>
              </a:buClr>
              <a:buFont typeface="Arial"/>
              <a:buNone/>
            </a:pPr>
            <a:r>
              <a:t/>
            </a:r>
            <a:endParaRPr b="0" i="0" sz="3200" u="none" cap="none" strike="noStrike">
              <a:solidFill>
                <a:schemeClr val="dk1"/>
              </a:solidFill>
              <a:latin typeface="Calibri"/>
              <a:ea typeface="Calibri"/>
              <a:cs typeface="Calibri"/>
              <a:sym typeface="Calibri"/>
            </a:endParaRPr>
          </a:p>
        </p:txBody>
      </p:sp>
      <p:sp>
        <p:nvSpPr>
          <p:cNvPr id="968" name="Google Shape;968;p8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969" name="Google Shape;969;p8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970" name="Google Shape;970;p8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Google Shape;975;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Agenda</a:t>
            </a:r>
            <a:endParaRPr b="0" i="0" sz="4400" u="none" cap="none" strike="noStrike">
              <a:solidFill>
                <a:schemeClr val="accent1"/>
              </a:solidFill>
              <a:latin typeface="Calibri"/>
              <a:ea typeface="Calibri"/>
              <a:cs typeface="Calibri"/>
              <a:sym typeface="Calibri"/>
            </a:endParaRPr>
          </a:p>
        </p:txBody>
      </p:sp>
      <p:sp>
        <p:nvSpPr>
          <p:cNvPr id="976" name="Google Shape;976;p90"/>
          <p:cNvSpPr txBox="1"/>
          <p:nvPr>
            <p:ph idx="1" type="body"/>
          </p:nvPr>
        </p:nvSpPr>
        <p:spPr>
          <a:xfrm>
            <a:off x="457200" y="1600200"/>
            <a:ext cx="8229600" cy="488372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Machine Languages</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Registers</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Administrivia</a:t>
            </a:r>
            <a:endParaRPr b="0" i="0" sz="3200" u="none" cap="none" strike="noStrike">
              <a:solidFill>
                <a:srgbClr val="A5A5A5"/>
              </a:solidFill>
              <a:latin typeface="Calibri"/>
              <a:ea typeface="Calibri"/>
              <a:cs typeface="Calibri"/>
              <a:sym typeface="Calibri"/>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Instructions and Immediates</a:t>
            </a:r>
            <a:endParaRPr b="0" i="0" sz="3200" u="none" cap="none" strike="noStrike">
              <a:solidFill>
                <a:srgbClr val="A5A5A5"/>
              </a:solidFill>
              <a:latin typeface="Calibri"/>
              <a:ea typeface="Calibri"/>
              <a:cs typeface="Calibri"/>
              <a:sym typeface="Calibri"/>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Data Transfer Instructions</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Decision Making Instructions</a:t>
            </a:r>
            <a:endParaRPr/>
          </a:p>
          <a:p>
            <a:pPr indent="-342900" lvl="0" marL="342900" marR="0" rtl="0" algn="l">
              <a:spcBef>
                <a:spcPts val="640"/>
              </a:spcBef>
              <a:spcAft>
                <a:spcPts val="0"/>
              </a:spcAft>
              <a:buClr>
                <a:srgbClr val="A5A5A5"/>
              </a:buClr>
              <a:buSzPts val="3200"/>
              <a:buFont typeface="Arial"/>
              <a:buChar char="•"/>
            </a:pPr>
            <a:r>
              <a:rPr b="0" i="0" lang="en-US" sz="3200" u="none" cap="none" strike="noStrike">
                <a:solidFill>
                  <a:srgbClr val="A5A5A5"/>
                </a:solidFill>
                <a:latin typeface="Calibri"/>
                <a:ea typeface="Calibri"/>
                <a:cs typeface="Calibri"/>
                <a:sym typeface="Calibri"/>
              </a:rPr>
              <a:t>Bonus:  C to MIPS Practice</a:t>
            </a:r>
            <a:endParaRPr/>
          </a:p>
          <a:p>
            <a:pPr indent="-342900" lvl="0" marL="342900" marR="0" rtl="0" algn="l">
              <a:spcBef>
                <a:spcPts val="64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Bonus:  Additional Instructions</a:t>
            </a:r>
            <a:endParaRPr/>
          </a:p>
        </p:txBody>
      </p:sp>
      <p:sp>
        <p:nvSpPr>
          <p:cNvPr id="977" name="Google Shape;977;p9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978" name="Google Shape;978;p9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979" name="Google Shape;979;p9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MIPS Arithmetic Instructions</a:t>
            </a:r>
            <a:endParaRPr b="0" i="0" sz="4400" u="none" cap="none" strike="noStrike">
              <a:solidFill>
                <a:schemeClr val="accent1"/>
              </a:solidFill>
              <a:latin typeface="Calibri"/>
              <a:ea typeface="Calibri"/>
              <a:cs typeface="Calibri"/>
              <a:sym typeface="Calibri"/>
            </a:endParaRPr>
          </a:p>
        </p:txBody>
      </p:sp>
      <p:sp>
        <p:nvSpPr>
          <p:cNvPr id="985" name="Google Shape;985;p91"/>
          <p:cNvSpPr txBox="1"/>
          <p:nvPr>
            <p:ph idx="1" type="body"/>
          </p:nvPr>
        </p:nvSpPr>
        <p:spPr>
          <a:xfrm>
            <a:off x="457200" y="1600200"/>
            <a:ext cx="8229600" cy="4887686"/>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The following commands place results in the special registers </a:t>
            </a:r>
            <a:r>
              <a:rPr b="0" i="0" lang="en-US" sz="2775" u="none" cap="none" strike="noStrike">
                <a:solidFill>
                  <a:schemeClr val="dk1"/>
                </a:solidFill>
                <a:latin typeface="Courier New"/>
                <a:ea typeface="Courier New"/>
                <a:cs typeface="Courier New"/>
                <a:sym typeface="Courier New"/>
              </a:rPr>
              <a:t>HI</a:t>
            </a:r>
            <a:r>
              <a:rPr b="0" i="0" lang="en-US" sz="2960" u="none" cap="none" strike="noStrike">
                <a:solidFill>
                  <a:schemeClr val="dk1"/>
                </a:solidFill>
                <a:latin typeface="Calibri"/>
                <a:ea typeface="Calibri"/>
                <a:cs typeface="Calibri"/>
                <a:sym typeface="Calibri"/>
              </a:rPr>
              <a:t> and </a:t>
            </a:r>
            <a:r>
              <a:rPr b="0" i="0" lang="en-US" sz="2775" u="none" cap="none" strike="noStrike">
                <a:solidFill>
                  <a:schemeClr val="dk1"/>
                </a:solidFill>
                <a:latin typeface="Courier New"/>
                <a:ea typeface="Courier New"/>
                <a:cs typeface="Courier New"/>
                <a:sym typeface="Courier New"/>
              </a:rPr>
              <a:t>LO</a:t>
            </a:r>
            <a:endParaRPr/>
          </a:p>
          <a:p>
            <a:pPr indent="-285750" lvl="1" marL="742950" marR="0" rtl="0" algn="l">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Access these values with “move from HI” </a:t>
            </a:r>
            <a:br>
              <a:rPr b="0" i="0" lang="en-US" sz="2590" u="none" cap="none" strike="noStrike">
                <a:solidFill>
                  <a:schemeClr val="dk1"/>
                </a:solidFill>
                <a:latin typeface="Calibri"/>
                <a:ea typeface="Calibri"/>
                <a:cs typeface="Calibri"/>
                <a:sym typeface="Calibri"/>
              </a:rPr>
            </a:br>
            <a:r>
              <a:rPr b="0" i="0" lang="en-US" sz="2590" u="none" cap="none" strike="noStrike">
                <a:solidFill>
                  <a:schemeClr val="dk1"/>
                </a:solidFill>
                <a:latin typeface="Calibri"/>
                <a:ea typeface="Calibri"/>
                <a:cs typeface="Calibri"/>
                <a:sym typeface="Calibri"/>
              </a:rPr>
              <a:t>(</a:t>
            </a:r>
            <a:r>
              <a:rPr b="0" i="0" lang="en-US" sz="2405" u="none" cap="none" strike="noStrike">
                <a:solidFill>
                  <a:schemeClr val="dk1"/>
                </a:solidFill>
                <a:latin typeface="Courier New"/>
                <a:ea typeface="Courier New"/>
                <a:cs typeface="Courier New"/>
                <a:sym typeface="Courier New"/>
              </a:rPr>
              <a:t>mfhi dst</a:t>
            </a:r>
            <a:r>
              <a:rPr b="0" i="0" lang="en-US" sz="2590" u="none" cap="none" strike="noStrike">
                <a:solidFill>
                  <a:schemeClr val="dk1"/>
                </a:solidFill>
                <a:latin typeface="Calibri"/>
                <a:ea typeface="Calibri"/>
                <a:cs typeface="Calibri"/>
                <a:sym typeface="Calibri"/>
              </a:rPr>
              <a:t>) and “move from LO” (</a:t>
            </a:r>
            <a:r>
              <a:rPr b="0" i="0" lang="en-US" sz="2405" u="none" cap="none" strike="noStrike">
                <a:solidFill>
                  <a:schemeClr val="dk1"/>
                </a:solidFill>
                <a:latin typeface="Courier New"/>
                <a:ea typeface="Courier New"/>
                <a:cs typeface="Courier New"/>
                <a:sym typeface="Courier New"/>
              </a:rPr>
              <a:t>mflo dst</a:t>
            </a:r>
            <a:r>
              <a:rPr b="0" i="0" lang="en-US" sz="2590" u="none" cap="none" strike="noStrike">
                <a:solidFill>
                  <a:schemeClr val="dk1"/>
                </a:solidFill>
                <a:latin typeface="Calibri"/>
                <a:ea typeface="Calibri"/>
                <a:cs typeface="Calibri"/>
                <a:sym typeface="Calibri"/>
              </a:rPr>
              <a:t>)</a:t>
            </a:r>
            <a:endParaRPr/>
          </a:p>
          <a:p>
            <a:pPr indent="-342900" lvl="0" marL="342900" marR="0" rtl="0" algn="l">
              <a:spcBef>
                <a:spcPts val="592"/>
              </a:spcBef>
              <a:spcAft>
                <a:spcPts val="0"/>
              </a:spcAft>
              <a:buClr>
                <a:srgbClr val="FF0000"/>
              </a:buClr>
              <a:buSzPts val="2960"/>
              <a:buFont typeface="Arial"/>
              <a:buChar char="•"/>
            </a:pPr>
            <a:r>
              <a:rPr b="0" i="0" lang="en-US" sz="2960" u="none" cap="none" strike="noStrike">
                <a:solidFill>
                  <a:srgbClr val="FF0000"/>
                </a:solidFill>
                <a:latin typeface="Calibri"/>
                <a:ea typeface="Calibri"/>
                <a:cs typeface="Calibri"/>
                <a:sym typeface="Calibri"/>
              </a:rPr>
              <a:t>Multiplication</a:t>
            </a:r>
            <a:r>
              <a:rPr b="0" i="0" lang="en-US" sz="2960" u="none" cap="none" strike="noStrike">
                <a:solidFill>
                  <a:schemeClr val="dk1"/>
                </a:solidFill>
                <a:latin typeface="Calibri"/>
                <a:ea typeface="Calibri"/>
                <a:cs typeface="Calibri"/>
                <a:sym typeface="Calibri"/>
              </a:rPr>
              <a:t> (</a:t>
            </a:r>
            <a:r>
              <a:rPr b="0" i="0" lang="en-US" sz="2775" u="none" cap="none" strike="noStrike">
                <a:solidFill>
                  <a:schemeClr val="dk1"/>
                </a:solidFill>
                <a:latin typeface="Courier New"/>
                <a:ea typeface="Courier New"/>
                <a:cs typeface="Courier New"/>
                <a:sym typeface="Courier New"/>
              </a:rPr>
              <a:t>mult</a:t>
            </a:r>
            <a:r>
              <a:rPr b="0" i="0" lang="en-US" sz="2960" u="none" cap="none" strike="noStrike">
                <a:solidFill>
                  <a:schemeClr val="dk1"/>
                </a:solidFill>
                <a:latin typeface="Calibri"/>
                <a:ea typeface="Calibri"/>
                <a:cs typeface="Calibri"/>
                <a:sym typeface="Calibri"/>
              </a:rPr>
              <a:t>)</a:t>
            </a:r>
            <a:endParaRPr/>
          </a:p>
          <a:p>
            <a:pPr indent="-285750" lvl="1" marL="742950" marR="0" rtl="0" algn="l">
              <a:spcBef>
                <a:spcPts val="518"/>
              </a:spcBef>
              <a:spcAft>
                <a:spcPts val="0"/>
              </a:spcAft>
              <a:buClr>
                <a:schemeClr val="dk1"/>
              </a:buClr>
              <a:buSzPts val="2590"/>
              <a:buFont typeface="Arial"/>
              <a:buChar char="–"/>
            </a:pPr>
            <a:r>
              <a:rPr b="0" i="0" lang="en-US" sz="2590" u="none" cap="none" strike="noStrike">
                <a:solidFill>
                  <a:schemeClr val="dk1"/>
                </a:solidFill>
                <a:latin typeface="Courier New"/>
                <a:ea typeface="Courier New"/>
                <a:cs typeface="Courier New"/>
                <a:sym typeface="Courier New"/>
              </a:rPr>
              <a:t>mult src1,src2</a:t>
            </a:r>
            <a:endParaRPr/>
          </a:p>
          <a:p>
            <a:pPr indent="-285750" lvl="1" marL="742950" marR="0" rtl="0" algn="l">
              <a:spcBef>
                <a:spcPts val="518"/>
              </a:spcBef>
              <a:spcAft>
                <a:spcPts val="0"/>
              </a:spcAft>
              <a:buClr>
                <a:schemeClr val="dk1"/>
              </a:buClr>
              <a:buSzPts val="2590"/>
              <a:buFont typeface="Arial"/>
              <a:buChar char="–"/>
            </a:pPr>
            <a:r>
              <a:rPr b="0" i="0" lang="en-US" sz="2405" u="none" cap="none" strike="noStrike">
                <a:solidFill>
                  <a:schemeClr val="dk1"/>
                </a:solidFill>
                <a:latin typeface="Courier New"/>
                <a:ea typeface="Courier New"/>
                <a:cs typeface="Courier New"/>
                <a:sym typeface="Courier New"/>
              </a:rPr>
              <a:t>src1*src2</a:t>
            </a:r>
            <a:r>
              <a:rPr b="0" i="0" lang="en-US" sz="2590" u="none" cap="none" strike="noStrike">
                <a:solidFill>
                  <a:schemeClr val="dk1"/>
                </a:solidFill>
                <a:latin typeface="Calibri"/>
                <a:ea typeface="Calibri"/>
                <a:cs typeface="Calibri"/>
                <a:sym typeface="Calibri"/>
              </a:rPr>
              <a:t>:  lower 32-bits in </a:t>
            </a:r>
            <a:r>
              <a:rPr b="0" i="0" lang="en-US" sz="2405" u="none" cap="none" strike="noStrike">
                <a:solidFill>
                  <a:schemeClr val="dk1"/>
                </a:solidFill>
                <a:latin typeface="Courier New"/>
                <a:ea typeface="Courier New"/>
                <a:cs typeface="Courier New"/>
                <a:sym typeface="Courier New"/>
              </a:rPr>
              <a:t>LO</a:t>
            </a:r>
            <a:r>
              <a:rPr b="0" i="0" lang="en-US" sz="2590" u="none" cap="none" strike="noStrike">
                <a:solidFill>
                  <a:schemeClr val="dk1"/>
                </a:solidFill>
                <a:latin typeface="Calibri"/>
                <a:ea typeface="Calibri"/>
                <a:cs typeface="Calibri"/>
                <a:sym typeface="Calibri"/>
              </a:rPr>
              <a:t>, upper 32-bits in </a:t>
            </a:r>
            <a:r>
              <a:rPr b="0" i="0" lang="en-US" sz="2405" u="none" cap="none" strike="noStrike">
                <a:solidFill>
                  <a:schemeClr val="dk1"/>
                </a:solidFill>
                <a:latin typeface="Courier New"/>
                <a:ea typeface="Courier New"/>
                <a:cs typeface="Courier New"/>
                <a:sym typeface="Courier New"/>
              </a:rPr>
              <a:t>HI</a:t>
            </a:r>
            <a:endParaRPr/>
          </a:p>
          <a:p>
            <a:pPr indent="-342900" lvl="0" marL="342900" marR="0" rtl="0" algn="l">
              <a:spcBef>
                <a:spcPts val="592"/>
              </a:spcBef>
              <a:spcAft>
                <a:spcPts val="0"/>
              </a:spcAft>
              <a:buClr>
                <a:srgbClr val="FF0000"/>
              </a:buClr>
              <a:buSzPts val="2960"/>
              <a:buFont typeface="Arial"/>
              <a:buChar char="•"/>
            </a:pPr>
            <a:r>
              <a:rPr b="0" i="0" lang="en-US" sz="2960" u="none" cap="none" strike="noStrike">
                <a:solidFill>
                  <a:srgbClr val="FF0000"/>
                </a:solidFill>
                <a:latin typeface="Calibri"/>
                <a:ea typeface="Calibri"/>
                <a:cs typeface="Calibri"/>
                <a:sym typeface="Calibri"/>
              </a:rPr>
              <a:t>Division</a:t>
            </a:r>
            <a:r>
              <a:rPr b="0" i="0" lang="en-US" sz="2960" u="none" cap="none" strike="noStrike">
                <a:solidFill>
                  <a:schemeClr val="dk1"/>
                </a:solidFill>
                <a:latin typeface="Calibri"/>
                <a:ea typeface="Calibri"/>
                <a:cs typeface="Calibri"/>
                <a:sym typeface="Calibri"/>
              </a:rPr>
              <a:t> (</a:t>
            </a:r>
            <a:r>
              <a:rPr b="0" i="0" lang="en-US" sz="2775" u="none" cap="none" strike="noStrike">
                <a:solidFill>
                  <a:schemeClr val="dk1"/>
                </a:solidFill>
                <a:latin typeface="Courier New"/>
                <a:ea typeface="Courier New"/>
                <a:cs typeface="Courier New"/>
                <a:sym typeface="Courier New"/>
              </a:rPr>
              <a:t>div</a:t>
            </a:r>
            <a:r>
              <a:rPr b="0" i="0" lang="en-US" sz="2960" u="none" cap="none" strike="noStrike">
                <a:solidFill>
                  <a:schemeClr val="dk1"/>
                </a:solidFill>
                <a:latin typeface="Calibri"/>
                <a:ea typeface="Calibri"/>
                <a:cs typeface="Calibri"/>
                <a:sym typeface="Calibri"/>
              </a:rPr>
              <a:t>)</a:t>
            </a:r>
            <a:endParaRPr/>
          </a:p>
          <a:p>
            <a:pPr indent="-285750" lvl="1" marL="742950" marR="0" rtl="0" algn="l">
              <a:spcBef>
                <a:spcPts val="518"/>
              </a:spcBef>
              <a:spcAft>
                <a:spcPts val="0"/>
              </a:spcAft>
              <a:buClr>
                <a:schemeClr val="dk1"/>
              </a:buClr>
              <a:buSzPts val="2590"/>
              <a:buFont typeface="Arial"/>
              <a:buChar char="–"/>
            </a:pPr>
            <a:r>
              <a:rPr b="0" i="0" lang="en-US" sz="2590" u="none" cap="none" strike="noStrike">
                <a:solidFill>
                  <a:schemeClr val="dk1"/>
                </a:solidFill>
                <a:latin typeface="Courier New"/>
                <a:ea typeface="Courier New"/>
                <a:cs typeface="Courier New"/>
                <a:sym typeface="Courier New"/>
              </a:rPr>
              <a:t>div src1,src2</a:t>
            </a:r>
            <a:endParaRPr/>
          </a:p>
          <a:p>
            <a:pPr indent="-285750" lvl="1" marL="742950" marR="0" rtl="0" algn="l">
              <a:spcBef>
                <a:spcPts val="518"/>
              </a:spcBef>
              <a:spcAft>
                <a:spcPts val="0"/>
              </a:spcAft>
              <a:buClr>
                <a:schemeClr val="dk1"/>
              </a:buClr>
              <a:buSzPts val="2590"/>
              <a:buFont typeface="Arial"/>
              <a:buChar char="–"/>
            </a:pPr>
            <a:r>
              <a:rPr b="0" i="0" lang="en-US" sz="2405" u="none" cap="none" strike="noStrike">
                <a:solidFill>
                  <a:schemeClr val="dk1"/>
                </a:solidFill>
                <a:latin typeface="Courier New"/>
                <a:ea typeface="Courier New"/>
                <a:cs typeface="Courier New"/>
                <a:sym typeface="Courier New"/>
              </a:rPr>
              <a:t>src1/src2</a:t>
            </a:r>
            <a:r>
              <a:rPr b="0" i="0" lang="en-US" sz="2590" u="none" cap="none" strike="noStrike">
                <a:solidFill>
                  <a:schemeClr val="dk1"/>
                </a:solidFill>
                <a:latin typeface="Calibri"/>
                <a:ea typeface="Calibri"/>
                <a:cs typeface="Calibri"/>
                <a:sym typeface="Calibri"/>
              </a:rPr>
              <a:t>:  puts quotient in </a:t>
            </a:r>
            <a:r>
              <a:rPr b="0" i="0" lang="en-US" sz="2405" u="none" cap="none" strike="noStrike">
                <a:solidFill>
                  <a:schemeClr val="dk1"/>
                </a:solidFill>
                <a:latin typeface="Courier New"/>
                <a:ea typeface="Courier New"/>
                <a:cs typeface="Courier New"/>
                <a:sym typeface="Courier New"/>
              </a:rPr>
              <a:t>LO</a:t>
            </a:r>
            <a:r>
              <a:rPr b="0" i="0" lang="en-US" sz="2590" u="none" cap="none" strike="noStrike">
                <a:solidFill>
                  <a:schemeClr val="dk1"/>
                </a:solidFill>
                <a:latin typeface="Calibri"/>
                <a:ea typeface="Calibri"/>
                <a:cs typeface="Calibri"/>
                <a:sym typeface="Calibri"/>
              </a:rPr>
              <a:t>, remainder in </a:t>
            </a:r>
            <a:r>
              <a:rPr b="0" i="0" lang="en-US" sz="2405" u="none" cap="none" strike="noStrike">
                <a:solidFill>
                  <a:schemeClr val="dk1"/>
                </a:solidFill>
                <a:latin typeface="Courier New"/>
                <a:ea typeface="Courier New"/>
                <a:cs typeface="Courier New"/>
                <a:sym typeface="Courier New"/>
              </a:rPr>
              <a:t>HI</a:t>
            </a:r>
            <a:endParaRPr b="0" i="0" sz="2405" u="none" cap="none" strike="noStrike">
              <a:solidFill>
                <a:schemeClr val="dk1"/>
              </a:solidFill>
              <a:latin typeface="Courier New"/>
              <a:ea typeface="Courier New"/>
              <a:cs typeface="Courier New"/>
              <a:sym typeface="Courier New"/>
            </a:endParaRPr>
          </a:p>
        </p:txBody>
      </p:sp>
      <p:sp>
        <p:nvSpPr>
          <p:cNvPr id="986" name="Google Shape;986;p9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987" name="Google Shape;987;p9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988" name="Google Shape;988;p9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Google Shape;993;p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MIPS Arithmetic Instructions</a:t>
            </a:r>
            <a:endParaRPr b="0" i="0" sz="4400" u="none" cap="none" strike="noStrike">
              <a:solidFill>
                <a:schemeClr val="accent1"/>
              </a:solidFill>
              <a:latin typeface="Calibri"/>
              <a:ea typeface="Calibri"/>
              <a:cs typeface="Calibri"/>
              <a:sym typeface="Calibri"/>
            </a:endParaRPr>
          </a:p>
        </p:txBody>
      </p:sp>
      <p:sp>
        <p:nvSpPr>
          <p:cNvPr id="994" name="Google Shape;994;p92"/>
          <p:cNvSpPr txBox="1"/>
          <p:nvPr>
            <p:ph idx="1" type="body"/>
          </p:nvPr>
        </p:nvSpPr>
        <p:spPr>
          <a:xfrm>
            <a:off x="457200" y="1600200"/>
            <a:ext cx="8229600" cy="4887686"/>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Example:</a:t>
            </a:r>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 mod using div: $s2 = $s0 mod $s1</a:t>
            </a:r>
            <a:endParaRPr/>
          </a:p>
          <a:p>
            <a:pPr indent="0" lvl="0" marL="0" marR="0" rtl="0" algn="l">
              <a:spcBef>
                <a:spcPts val="560"/>
              </a:spcBef>
              <a:spcAft>
                <a:spcPts val="0"/>
              </a:spcAft>
              <a:buClr>
                <a:schemeClr val="accent4"/>
              </a:buClr>
              <a:buFont typeface="Arial"/>
              <a:buNone/>
            </a:pPr>
            <a:r>
              <a:rPr b="0" i="0" lang="en-US" sz="2800" u="none" cap="none" strike="noStrike">
                <a:solidFill>
                  <a:schemeClr val="accent4"/>
                </a:solidFill>
                <a:latin typeface="Courier New"/>
                <a:ea typeface="Courier New"/>
                <a:cs typeface="Courier New"/>
                <a:sym typeface="Courier New"/>
              </a:rPr>
              <a:t>mod:</a:t>
            </a:r>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div  $s0,$s1	# LO = $s0/$s1</a:t>
            </a:r>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mfhi $s2		# HI = $s0 mod $s1</a:t>
            </a:r>
            <a:endParaRPr/>
          </a:p>
        </p:txBody>
      </p:sp>
      <p:sp>
        <p:nvSpPr>
          <p:cNvPr id="995" name="Google Shape;995;p9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996" name="Google Shape;996;p9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997" name="Google Shape;997;p9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1" name="Shape 1001"/>
        <p:cNvGrpSpPr/>
        <p:nvPr/>
      </p:nvGrpSpPr>
      <p:grpSpPr>
        <a:xfrm>
          <a:off x="0" y="0"/>
          <a:ext cx="0" cy="0"/>
          <a:chOff x="0" y="0"/>
          <a:chExt cx="0" cy="0"/>
        </a:xfrm>
      </p:grpSpPr>
      <p:sp>
        <p:nvSpPr>
          <p:cNvPr id="1002" name="Google Shape;1002;p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Arithmetic Overflow</a:t>
            </a:r>
            <a:endParaRPr b="0" i="0" sz="4400" u="none" cap="none" strike="noStrike">
              <a:solidFill>
                <a:schemeClr val="accent1"/>
              </a:solidFill>
              <a:latin typeface="Calibri"/>
              <a:ea typeface="Calibri"/>
              <a:cs typeface="Calibri"/>
              <a:sym typeface="Calibri"/>
            </a:endParaRPr>
          </a:p>
        </p:txBody>
      </p:sp>
      <p:sp>
        <p:nvSpPr>
          <p:cNvPr id="1003" name="Google Shape;1003;p93"/>
          <p:cNvSpPr txBox="1"/>
          <p:nvPr>
            <p:ph idx="1" type="body"/>
          </p:nvPr>
        </p:nvSpPr>
        <p:spPr>
          <a:xfrm>
            <a:off x="457200" y="1600199"/>
            <a:ext cx="8229600" cy="484632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Arial"/>
              <a:buChar char="•"/>
            </a:pPr>
            <a:r>
              <a:rPr b="1" i="0" lang="en-US" sz="2800" u="none" cap="none" strike="noStrike">
                <a:solidFill>
                  <a:schemeClr val="dk1"/>
                </a:solidFill>
                <a:latin typeface="Calibri"/>
                <a:ea typeface="Calibri"/>
                <a:cs typeface="Calibri"/>
                <a:sym typeface="Calibri"/>
              </a:rPr>
              <a:t>Recall:</a:t>
            </a:r>
            <a:r>
              <a:rPr b="0" i="0" lang="en-US" sz="2800" u="none" cap="none" strike="noStrike">
                <a:solidFill>
                  <a:schemeClr val="dk1"/>
                </a:solidFill>
                <a:latin typeface="Calibri"/>
                <a:ea typeface="Calibri"/>
                <a:cs typeface="Calibri"/>
                <a:sym typeface="Calibri"/>
              </a:rPr>
              <a:t>  </a:t>
            </a:r>
            <a:r>
              <a:rPr b="0" i="0" lang="en-US" sz="2800" u="none" cap="none" strike="noStrike">
                <a:solidFill>
                  <a:srgbClr val="FF0000"/>
                </a:solidFill>
                <a:latin typeface="Calibri"/>
                <a:ea typeface="Calibri"/>
                <a:cs typeface="Calibri"/>
                <a:sym typeface="Calibri"/>
              </a:rPr>
              <a:t>Overflow</a:t>
            </a:r>
            <a:r>
              <a:rPr b="0" i="0" lang="en-US" sz="2800" u="none" cap="none" strike="noStrike">
                <a:solidFill>
                  <a:schemeClr val="dk1"/>
                </a:solidFill>
                <a:latin typeface="Calibri"/>
                <a:ea typeface="Calibri"/>
                <a:cs typeface="Calibri"/>
                <a:sym typeface="Calibri"/>
              </a:rPr>
              <a:t> occurs when there is a mistake in arithmetic due to the limited precision in computers</a:t>
            </a:r>
            <a:endParaRPr/>
          </a:p>
          <a:p>
            <a:pPr indent="-285750" lvl="1" marL="74295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i.e. not enough bits to represent answer</a:t>
            </a:r>
            <a:endParaRPr/>
          </a:p>
          <a:p>
            <a:pPr indent="-342900" lvl="0" marL="34290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MIPS detects overflow (</a:t>
            </a:r>
            <a:r>
              <a:rPr b="0" i="1" lang="en-US" sz="2800" u="none" cap="none" strike="noStrike">
                <a:solidFill>
                  <a:schemeClr val="dk1"/>
                </a:solidFill>
                <a:latin typeface="Calibri"/>
                <a:ea typeface="Calibri"/>
                <a:cs typeface="Calibri"/>
                <a:sym typeface="Calibri"/>
              </a:rPr>
              <a:t>throws error</a:t>
            </a:r>
            <a:r>
              <a:rPr b="0" i="0" lang="en-US" sz="2800" u="none" cap="none" strike="noStrike">
                <a:solidFill>
                  <a:schemeClr val="dk1"/>
                </a:solidFill>
                <a:latin typeface="Calibri"/>
                <a:ea typeface="Calibri"/>
                <a:cs typeface="Calibri"/>
                <a:sym typeface="Calibri"/>
              </a:rPr>
              <a:t>)</a:t>
            </a:r>
            <a:endParaRPr/>
          </a:p>
          <a:p>
            <a:pPr indent="-285750" lvl="1" marL="74295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Arithmetic “unsigned” instructions ignore overflow</a:t>
            </a:r>
            <a:endParaRPr b="0" i="0" sz="2400" u="none" cap="none" strike="noStrike">
              <a:solidFill>
                <a:schemeClr val="dk1"/>
              </a:solidFill>
              <a:latin typeface="Calibri"/>
              <a:ea typeface="Calibri"/>
              <a:cs typeface="Calibri"/>
              <a:sym typeface="Calibri"/>
            </a:endParaRPr>
          </a:p>
        </p:txBody>
      </p:sp>
      <p:sp>
        <p:nvSpPr>
          <p:cNvPr id="1004" name="Google Shape;1004;p9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aphicFrame>
        <p:nvGraphicFramePr>
          <p:cNvPr id="1005" name="Google Shape;1005;p93"/>
          <p:cNvGraphicFramePr/>
          <p:nvPr/>
        </p:nvGraphicFramePr>
        <p:xfrm>
          <a:off x="457198" y="4206240"/>
          <a:ext cx="3000000" cy="3000000"/>
        </p:xfrm>
        <a:graphic>
          <a:graphicData uri="http://schemas.openxmlformats.org/drawingml/2006/table">
            <a:tbl>
              <a:tblPr bandRow="1" firstRow="1">
                <a:noFill/>
                <a:tableStyleId>{D5B72581-F3F9-4D7F-8FFB-8052050ABC27}</a:tableStyleId>
              </a:tblPr>
              <a:tblGrid>
                <a:gridCol w="4114800"/>
                <a:gridCol w="4114800"/>
              </a:tblGrid>
              <a:tr h="370850">
                <a:tc>
                  <a:txBody>
                    <a:bodyPr/>
                    <a:lstStyle/>
                    <a:p>
                      <a:pPr indent="0" lvl="0" marL="0" marR="0" rtl="0" algn="ctr">
                        <a:spcBef>
                          <a:spcPts val="0"/>
                        </a:spcBef>
                        <a:spcAft>
                          <a:spcPts val="0"/>
                        </a:spcAft>
                        <a:buNone/>
                      </a:pPr>
                      <a:r>
                        <a:rPr lang="en-US" sz="2400" u="none" cap="none" strike="noStrike">
                          <a:solidFill>
                            <a:schemeClr val="dk1"/>
                          </a:solidFill>
                        </a:rPr>
                        <a:t>Overflow Detection</a:t>
                      </a:r>
                      <a:endParaRPr sz="2400" u="none" cap="none" strike="noStrike">
                        <a:solidFill>
                          <a:schemeClr val="dk1"/>
                        </a:solidFill>
                      </a:endParaRPr>
                    </a:p>
                  </a:txBody>
                  <a:tcPr marT="45725" marB="45725" marR="91450" marL="91450"/>
                </a:tc>
                <a:tc>
                  <a:txBody>
                    <a:bodyPr/>
                    <a:lstStyle/>
                    <a:p>
                      <a:pPr indent="0" lvl="0" marL="0" marR="0" rtl="0" algn="ctr">
                        <a:spcBef>
                          <a:spcPts val="0"/>
                        </a:spcBef>
                        <a:spcAft>
                          <a:spcPts val="0"/>
                        </a:spcAft>
                        <a:buNone/>
                      </a:pPr>
                      <a:r>
                        <a:rPr lang="en-US" sz="2400" u="none" cap="none" strike="noStrike">
                          <a:solidFill>
                            <a:schemeClr val="dk1"/>
                          </a:solidFill>
                        </a:rPr>
                        <a:t>No Overflow Detection</a:t>
                      </a:r>
                      <a:endParaRPr sz="2400" u="none" cap="none" strike="noStrike">
                        <a:solidFill>
                          <a:schemeClr val="dk1"/>
                        </a:solidFill>
                      </a:endParaRPr>
                    </a:p>
                  </a:txBody>
                  <a:tcPr marT="45725" marB="45725" marR="91450" marL="91450"/>
                </a:tc>
              </a:tr>
              <a:tr h="370850">
                <a:tc>
                  <a:txBody>
                    <a:bodyPr/>
                    <a:lstStyle/>
                    <a:p>
                      <a:pPr indent="0" lvl="0" marL="0" marR="0" rtl="0" algn="l">
                        <a:spcBef>
                          <a:spcPts val="0"/>
                        </a:spcBef>
                        <a:spcAft>
                          <a:spcPts val="0"/>
                        </a:spcAft>
                        <a:buNone/>
                      </a:pPr>
                      <a:r>
                        <a:rPr lang="en-US" sz="2400" u="none" cap="none" strike="noStrike">
                          <a:latin typeface="Courier New"/>
                          <a:ea typeface="Courier New"/>
                          <a:cs typeface="Courier New"/>
                          <a:sym typeface="Courier New"/>
                        </a:rPr>
                        <a:t>add  dst,src1,src2</a:t>
                      </a:r>
                      <a:endParaRPr sz="2400">
                        <a:latin typeface="Courier New"/>
                        <a:ea typeface="Courier New"/>
                        <a:cs typeface="Courier New"/>
                        <a:sym typeface="Courier New"/>
                      </a:endParaRPr>
                    </a:p>
                  </a:txBody>
                  <a:tcPr marT="45725" marB="45725" marR="91450" marL="91450"/>
                </a:tc>
                <a:tc>
                  <a:txBody>
                    <a:bodyPr/>
                    <a:lstStyle/>
                    <a:p>
                      <a:pPr indent="0" lvl="0" marL="0" marR="0" rtl="0" algn="l">
                        <a:spcBef>
                          <a:spcPts val="0"/>
                        </a:spcBef>
                        <a:spcAft>
                          <a:spcPts val="0"/>
                        </a:spcAft>
                        <a:buNone/>
                      </a:pPr>
                      <a:r>
                        <a:rPr lang="en-US" sz="2400">
                          <a:solidFill>
                            <a:srgbClr val="FF0000"/>
                          </a:solidFill>
                          <a:latin typeface="Courier New"/>
                          <a:ea typeface="Courier New"/>
                          <a:cs typeface="Courier New"/>
                          <a:sym typeface="Courier New"/>
                        </a:rPr>
                        <a:t>addu</a:t>
                      </a:r>
                      <a:r>
                        <a:rPr lang="en-US" sz="2400">
                          <a:latin typeface="Courier New"/>
                          <a:ea typeface="Courier New"/>
                          <a:cs typeface="Courier New"/>
                          <a:sym typeface="Courier New"/>
                        </a:rPr>
                        <a:t>  dst,src1,src2</a:t>
                      </a:r>
                      <a:endParaRPr sz="2400">
                        <a:latin typeface="Courier New"/>
                        <a:ea typeface="Courier New"/>
                        <a:cs typeface="Courier New"/>
                        <a:sym typeface="Courier New"/>
                      </a:endParaRPr>
                    </a:p>
                  </a:txBody>
                  <a:tcPr marT="45725" marB="45725" marR="91450" marL="91450"/>
                </a:tc>
              </a:tr>
              <a:tr h="370850">
                <a:tc>
                  <a:txBody>
                    <a:bodyPr/>
                    <a:lstStyle/>
                    <a:p>
                      <a:pPr indent="0" lvl="0" marL="0" marR="0" rtl="0" algn="l">
                        <a:spcBef>
                          <a:spcPts val="0"/>
                        </a:spcBef>
                        <a:spcAft>
                          <a:spcPts val="0"/>
                        </a:spcAft>
                        <a:buNone/>
                      </a:pPr>
                      <a:r>
                        <a:rPr lang="en-US" sz="2400">
                          <a:latin typeface="Courier New"/>
                          <a:ea typeface="Courier New"/>
                          <a:cs typeface="Courier New"/>
                          <a:sym typeface="Courier New"/>
                        </a:rPr>
                        <a:t>addi dst,src1,src2</a:t>
                      </a:r>
                      <a:endParaRPr sz="2400">
                        <a:latin typeface="Courier New"/>
                        <a:ea typeface="Courier New"/>
                        <a:cs typeface="Courier New"/>
                        <a:sym typeface="Courier New"/>
                      </a:endParaRPr>
                    </a:p>
                  </a:txBody>
                  <a:tcPr marT="45725" marB="45725" marR="91450" marL="91450"/>
                </a:tc>
                <a:tc>
                  <a:txBody>
                    <a:bodyPr/>
                    <a:lstStyle/>
                    <a:p>
                      <a:pPr indent="0" lvl="0" marL="0" marR="0" rtl="0" algn="l">
                        <a:spcBef>
                          <a:spcPts val="0"/>
                        </a:spcBef>
                        <a:spcAft>
                          <a:spcPts val="0"/>
                        </a:spcAft>
                        <a:buNone/>
                      </a:pPr>
                      <a:r>
                        <a:rPr lang="en-US" sz="2400">
                          <a:solidFill>
                            <a:srgbClr val="FF0000"/>
                          </a:solidFill>
                          <a:latin typeface="Courier New"/>
                          <a:ea typeface="Courier New"/>
                          <a:cs typeface="Courier New"/>
                          <a:sym typeface="Courier New"/>
                        </a:rPr>
                        <a:t>addiu</a:t>
                      </a:r>
                      <a:r>
                        <a:rPr lang="en-US" sz="2400">
                          <a:latin typeface="Courier New"/>
                          <a:ea typeface="Courier New"/>
                          <a:cs typeface="Courier New"/>
                          <a:sym typeface="Courier New"/>
                        </a:rPr>
                        <a:t> dst,src1,src2</a:t>
                      </a:r>
                      <a:endParaRPr sz="2400">
                        <a:latin typeface="Courier New"/>
                        <a:ea typeface="Courier New"/>
                        <a:cs typeface="Courier New"/>
                        <a:sym typeface="Courier New"/>
                      </a:endParaRPr>
                    </a:p>
                  </a:txBody>
                  <a:tcPr marT="45725" marB="45725" marR="91450" marL="91450"/>
                </a:tc>
              </a:tr>
              <a:tr h="370850">
                <a:tc>
                  <a:txBody>
                    <a:bodyPr/>
                    <a:lstStyle/>
                    <a:p>
                      <a:pPr indent="0" lvl="0" marL="0" marR="0" rtl="0" algn="l">
                        <a:spcBef>
                          <a:spcPts val="0"/>
                        </a:spcBef>
                        <a:spcAft>
                          <a:spcPts val="0"/>
                        </a:spcAft>
                        <a:buNone/>
                      </a:pPr>
                      <a:r>
                        <a:rPr lang="en-US" sz="2400">
                          <a:latin typeface="Courier New"/>
                          <a:ea typeface="Courier New"/>
                          <a:cs typeface="Courier New"/>
                          <a:sym typeface="Courier New"/>
                        </a:rPr>
                        <a:t>sub</a:t>
                      </a:r>
                      <a:r>
                        <a:rPr lang="en-US" sz="2400">
                          <a:latin typeface="Courier New"/>
                          <a:ea typeface="Courier New"/>
                          <a:cs typeface="Courier New"/>
                          <a:sym typeface="Courier New"/>
                        </a:rPr>
                        <a:t> </a:t>
                      </a:r>
                      <a:r>
                        <a:rPr lang="en-US" sz="2400">
                          <a:latin typeface="Courier New"/>
                          <a:ea typeface="Courier New"/>
                          <a:cs typeface="Courier New"/>
                          <a:sym typeface="Courier New"/>
                        </a:rPr>
                        <a:t> dst,src1,src2</a:t>
                      </a:r>
                      <a:endParaRPr sz="2400">
                        <a:latin typeface="Courier New"/>
                        <a:ea typeface="Courier New"/>
                        <a:cs typeface="Courier New"/>
                        <a:sym typeface="Courier New"/>
                      </a:endParaRPr>
                    </a:p>
                  </a:txBody>
                  <a:tcPr marT="45725" marB="45725" marR="91450" marL="91450"/>
                </a:tc>
                <a:tc>
                  <a:txBody>
                    <a:bodyPr/>
                    <a:lstStyle/>
                    <a:p>
                      <a:pPr indent="0" lvl="0" marL="0" marR="0" rtl="0" algn="l">
                        <a:spcBef>
                          <a:spcPts val="0"/>
                        </a:spcBef>
                        <a:spcAft>
                          <a:spcPts val="0"/>
                        </a:spcAft>
                        <a:buNone/>
                      </a:pPr>
                      <a:r>
                        <a:rPr lang="en-US" sz="2400">
                          <a:solidFill>
                            <a:srgbClr val="FF0000"/>
                          </a:solidFill>
                          <a:latin typeface="Courier New"/>
                          <a:ea typeface="Courier New"/>
                          <a:cs typeface="Courier New"/>
                          <a:sym typeface="Courier New"/>
                        </a:rPr>
                        <a:t>subu</a:t>
                      </a:r>
                      <a:r>
                        <a:rPr lang="en-US" sz="2400">
                          <a:latin typeface="Courier New"/>
                          <a:ea typeface="Courier New"/>
                          <a:cs typeface="Courier New"/>
                          <a:sym typeface="Courier New"/>
                        </a:rPr>
                        <a:t>  dst,src1,src2</a:t>
                      </a:r>
                      <a:endParaRPr sz="2400">
                        <a:latin typeface="Courier New"/>
                        <a:ea typeface="Courier New"/>
                        <a:cs typeface="Courier New"/>
                        <a:sym typeface="Courier New"/>
                      </a:endParaRPr>
                    </a:p>
                  </a:txBody>
                  <a:tcPr marT="45725" marB="45725" marR="91450" marL="91450"/>
                </a:tc>
              </a:tr>
            </a:tbl>
          </a:graphicData>
        </a:graphic>
      </p:graphicFrame>
      <p:sp>
        <p:nvSpPr>
          <p:cNvPr id="1006" name="Google Shape;1006;p9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007" name="Google Shape;1007;p9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Google Shape;1012;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Arithmetic Overflow</a:t>
            </a:r>
            <a:endParaRPr b="0" i="0" sz="4400" u="none" cap="none" strike="noStrike">
              <a:solidFill>
                <a:schemeClr val="accent1"/>
              </a:solidFill>
              <a:latin typeface="Calibri"/>
              <a:ea typeface="Calibri"/>
              <a:cs typeface="Calibri"/>
              <a:sym typeface="Calibri"/>
            </a:endParaRPr>
          </a:p>
        </p:txBody>
      </p:sp>
      <p:sp>
        <p:nvSpPr>
          <p:cNvPr id="1013" name="Google Shape;1013;p94"/>
          <p:cNvSpPr txBox="1"/>
          <p:nvPr>
            <p:ph idx="1" type="body"/>
          </p:nvPr>
        </p:nvSpPr>
        <p:spPr>
          <a:xfrm>
            <a:off x="457200" y="1600199"/>
            <a:ext cx="8229600" cy="484632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Example:</a:t>
            </a:r>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 $s0=0x80000000, $s1=0x1</a:t>
            </a:r>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add   $t0,$s0,$s0 # overflow (error)</a:t>
            </a:r>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addu  $t1,$s0,$s0 # $t1=0</a:t>
            </a:r>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addi  $t2,$s0,-1  # overflow (error)</a:t>
            </a:r>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addiu $t2,$s0,-1  # $t3=0x7FFFFFFF</a:t>
            </a:r>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sub   $t4,$s0,$s1 # overflow (error)</a:t>
            </a:r>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subu  $t5,$s0,$s1 # $t5=0x7FFFFFFF</a:t>
            </a:r>
            <a:endParaRPr b="0" i="0" sz="2800" u="none" cap="none" strike="noStrike">
              <a:solidFill>
                <a:schemeClr val="dk1"/>
              </a:solidFill>
              <a:latin typeface="Courier New"/>
              <a:ea typeface="Courier New"/>
              <a:cs typeface="Courier New"/>
              <a:sym typeface="Courier New"/>
            </a:endParaRPr>
          </a:p>
        </p:txBody>
      </p:sp>
      <p:sp>
        <p:nvSpPr>
          <p:cNvPr id="1014" name="Google Shape;1014;p9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1015" name="Google Shape;1015;p94"/>
          <p:cNvGrpSpPr/>
          <p:nvPr/>
        </p:nvGrpSpPr>
        <p:grpSpPr>
          <a:xfrm>
            <a:off x="3200400" y="1652155"/>
            <a:ext cx="5029199" cy="571500"/>
            <a:chOff x="3200400" y="1652155"/>
            <a:chExt cx="5029199" cy="571500"/>
          </a:xfrm>
        </p:grpSpPr>
        <p:cxnSp>
          <p:nvCxnSpPr>
            <p:cNvPr id="1016" name="Google Shape;1016;p94"/>
            <p:cNvCxnSpPr/>
            <p:nvPr/>
          </p:nvCxnSpPr>
          <p:spPr>
            <a:xfrm flipH="1">
              <a:off x="3200400" y="1880755"/>
              <a:ext cx="602673" cy="342900"/>
            </a:xfrm>
            <a:prstGeom prst="straightConnector1">
              <a:avLst/>
            </a:prstGeom>
            <a:noFill/>
            <a:ln cap="flat" cmpd="sng" w="25400">
              <a:solidFill>
                <a:srgbClr val="FF0000"/>
              </a:solidFill>
              <a:prstDash val="solid"/>
              <a:round/>
              <a:headEnd len="sm" w="sm" type="none"/>
              <a:tailEnd len="med" w="med" type="stealth"/>
            </a:ln>
          </p:spPr>
        </p:cxnSp>
        <p:sp>
          <p:nvSpPr>
            <p:cNvPr id="1017" name="Google Shape;1017;p94"/>
            <p:cNvSpPr txBox="1"/>
            <p:nvPr/>
          </p:nvSpPr>
          <p:spPr>
            <a:xfrm>
              <a:off x="3740727" y="1652155"/>
              <a:ext cx="4488872"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FF0000"/>
                  </a:solidFill>
                  <a:latin typeface="Calibri"/>
                  <a:ea typeface="Calibri"/>
                  <a:cs typeface="Calibri"/>
                  <a:sym typeface="Calibri"/>
                </a:rPr>
                <a:t>Recall:  this is the most negative number</a:t>
              </a:r>
              <a:endParaRPr sz="2000">
                <a:solidFill>
                  <a:srgbClr val="FF0000"/>
                </a:solidFill>
                <a:latin typeface="Calibri"/>
                <a:ea typeface="Calibri"/>
                <a:cs typeface="Calibri"/>
                <a:sym typeface="Calibri"/>
              </a:endParaRPr>
            </a:p>
          </p:txBody>
        </p:sp>
      </p:grpSp>
      <p:sp>
        <p:nvSpPr>
          <p:cNvPr id="1018" name="Google Shape;1018;p9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019" name="Google Shape;1019;p9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Google Shape;1024;p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MIPS Bitwise Instructions</a:t>
            </a:r>
            <a:endParaRPr b="0" i="0" sz="4400" u="none" cap="none" strike="noStrike">
              <a:solidFill>
                <a:schemeClr val="accent1"/>
              </a:solidFill>
              <a:latin typeface="Calibri"/>
              <a:ea typeface="Calibri"/>
              <a:cs typeface="Calibri"/>
              <a:sym typeface="Calibri"/>
            </a:endParaRPr>
          </a:p>
        </p:txBody>
      </p:sp>
      <p:sp>
        <p:nvSpPr>
          <p:cNvPr id="1025" name="Google Shape;1025;p95"/>
          <p:cNvSpPr txBox="1"/>
          <p:nvPr>
            <p:ph idx="1" type="body"/>
          </p:nvPr>
        </p:nvSpPr>
        <p:spPr>
          <a:xfrm>
            <a:off x="457200" y="1600201"/>
            <a:ext cx="8229600" cy="91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i="0" lang="en-US" sz="2400" u="none" cap="none" strike="noStrike">
                <a:solidFill>
                  <a:schemeClr val="dk1"/>
                </a:solidFill>
                <a:latin typeface="Calibri"/>
                <a:ea typeface="Calibri"/>
                <a:cs typeface="Calibri"/>
                <a:sym typeface="Calibri"/>
              </a:rPr>
              <a:t>Note:</a:t>
            </a:r>
            <a:r>
              <a:rPr b="0" i="0" lang="en-US" sz="2400" u="none" cap="none" strike="noStrike">
                <a:solidFill>
                  <a:schemeClr val="dk1"/>
                </a:solidFill>
                <a:latin typeface="Calibri"/>
                <a:ea typeface="Calibri"/>
                <a:cs typeface="Calibri"/>
                <a:sym typeface="Calibri"/>
              </a:rPr>
              <a:t>  a→$s1, b→$s2, c→$s3</a:t>
            </a:r>
            <a:endParaRPr b="0" i="0" sz="2400" u="none" cap="none" strike="noStrike">
              <a:solidFill>
                <a:schemeClr val="dk1"/>
              </a:solidFill>
              <a:latin typeface="Calibri"/>
              <a:ea typeface="Calibri"/>
              <a:cs typeface="Calibri"/>
              <a:sym typeface="Calibri"/>
            </a:endParaRPr>
          </a:p>
        </p:txBody>
      </p:sp>
      <p:sp>
        <p:nvSpPr>
          <p:cNvPr id="1026" name="Google Shape;1026;p9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aphicFrame>
        <p:nvGraphicFramePr>
          <p:cNvPr id="1027" name="Google Shape;1027;p95"/>
          <p:cNvGraphicFramePr/>
          <p:nvPr/>
        </p:nvGraphicFramePr>
        <p:xfrm>
          <a:off x="457198" y="2194560"/>
          <a:ext cx="3000000" cy="3000000"/>
        </p:xfrm>
        <a:graphic>
          <a:graphicData uri="http://schemas.openxmlformats.org/drawingml/2006/table">
            <a:tbl>
              <a:tblPr bandRow="1" firstRow="1">
                <a:noFill/>
                <a:tableStyleId>{D5B72581-F3F9-4D7F-8FFB-8052050ABC27}</a:tableStyleId>
              </a:tblPr>
              <a:tblGrid>
                <a:gridCol w="2220700"/>
                <a:gridCol w="2634350"/>
                <a:gridCol w="3374575"/>
              </a:tblGrid>
              <a:tr h="370850">
                <a:tc>
                  <a:txBody>
                    <a:bodyPr/>
                    <a:lstStyle/>
                    <a:p>
                      <a:pPr indent="0" lvl="0" marL="0" marR="0" rtl="0" algn="ctr">
                        <a:spcBef>
                          <a:spcPts val="0"/>
                        </a:spcBef>
                        <a:spcAft>
                          <a:spcPts val="0"/>
                        </a:spcAft>
                        <a:buNone/>
                      </a:pPr>
                      <a:r>
                        <a:rPr lang="en-US" sz="2400">
                          <a:solidFill>
                            <a:schemeClr val="dk1"/>
                          </a:solidFill>
                        </a:rPr>
                        <a:t>Instruction</a:t>
                      </a:r>
                      <a:endParaRPr sz="2400">
                        <a:solidFill>
                          <a:schemeClr val="dk1"/>
                        </a:solidFill>
                      </a:endParaRPr>
                    </a:p>
                  </a:txBody>
                  <a:tcPr marT="45725" marB="45725" marR="91450" marL="91450"/>
                </a:tc>
                <a:tc>
                  <a:txBody>
                    <a:bodyPr/>
                    <a:lstStyle/>
                    <a:p>
                      <a:pPr indent="0" lvl="0" marL="0" marR="0" rtl="0" algn="ctr">
                        <a:spcBef>
                          <a:spcPts val="0"/>
                        </a:spcBef>
                        <a:spcAft>
                          <a:spcPts val="0"/>
                        </a:spcAft>
                        <a:buNone/>
                      </a:pPr>
                      <a:r>
                        <a:rPr lang="en-US" sz="2400">
                          <a:solidFill>
                            <a:schemeClr val="dk1"/>
                          </a:solidFill>
                        </a:rPr>
                        <a:t>C</a:t>
                      </a:r>
                      <a:endParaRPr sz="2400">
                        <a:solidFill>
                          <a:schemeClr val="dk1"/>
                        </a:solidFill>
                      </a:endParaRPr>
                    </a:p>
                  </a:txBody>
                  <a:tcPr marT="45725" marB="45725" marR="91450" marL="91450"/>
                </a:tc>
                <a:tc>
                  <a:txBody>
                    <a:bodyPr/>
                    <a:lstStyle/>
                    <a:p>
                      <a:pPr indent="0" lvl="0" marL="0" marR="0" rtl="0" algn="ctr">
                        <a:spcBef>
                          <a:spcPts val="0"/>
                        </a:spcBef>
                        <a:spcAft>
                          <a:spcPts val="0"/>
                        </a:spcAft>
                        <a:buNone/>
                      </a:pPr>
                      <a:r>
                        <a:rPr lang="en-US" sz="2400">
                          <a:solidFill>
                            <a:schemeClr val="dk1"/>
                          </a:solidFill>
                        </a:rPr>
                        <a:t>MIPS</a:t>
                      </a:r>
                      <a:endParaRPr sz="2400">
                        <a:solidFill>
                          <a:schemeClr val="dk1"/>
                        </a:solidFill>
                      </a:endParaRPr>
                    </a:p>
                  </a:txBody>
                  <a:tcPr marT="45725" marB="45725" marR="91450" marL="91450"/>
                </a:tc>
              </a:tr>
              <a:tr h="370850">
                <a:tc>
                  <a:txBody>
                    <a:bodyPr/>
                    <a:lstStyle/>
                    <a:p>
                      <a:pPr indent="0" lvl="0" marL="0" marR="0" rtl="0" algn="l">
                        <a:spcBef>
                          <a:spcPts val="0"/>
                        </a:spcBef>
                        <a:spcAft>
                          <a:spcPts val="0"/>
                        </a:spcAft>
                        <a:buNone/>
                      </a:pPr>
                      <a:r>
                        <a:rPr lang="en-US" sz="2400"/>
                        <a:t>And</a:t>
                      </a:r>
                      <a:endParaRPr sz="2400"/>
                    </a:p>
                  </a:txBody>
                  <a:tcPr marT="45725" marB="45725" marR="91450" marL="91450"/>
                </a:tc>
                <a:tc>
                  <a:txBody>
                    <a:bodyPr/>
                    <a:lstStyle/>
                    <a:p>
                      <a:pPr indent="0" lvl="0" marL="0" marR="0" rtl="0" algn="l">
                        <a:spcBef>
                          <a:spcPts val="0"/>
                        </a:spcBef>
                        <a:spcAft>
                          <a:spcPts val="0"/>
                        </a:spcAft>
                        <a:buNone/>
                      </a:pPr>
                      <a:r>
                        <a:rPr lang="en-US" sz="2400">
                          <a:latin typeface="Courier New"/>
                          <a:ea typeface="Courier New"/>
                          <a:cs typeface="Courier New"/>
                          <a:sym typeface="Courier New"/>
                        </a:rPr>
                        <a:t>a</a:t>
                      </a:r>
                      <a:r>
                        <a:rPr lang="en-US" sz="2400">
                          <a:latin typeface="Courier New"/>
                          <a:ea typeface="Courier New"/>
                          <a:cs typeface="Courier New"/>
                          <a:sym typeface="Courier New"/>
                        </a:rPr>
                        <a:t> = b &amp; c;</a:t>
                      </a:r>
                      <a:endParaRPr sz="2400">
                        <a:latin typeface="Courier New"/>
                        <a:ea typeface="Courier New"/>
                        <a:cs typeface="Courier New"/>
                        <a:sym typeface="Courier New"/>
                      </a:endParaRPr>
                    </a:p>
                  </a:txBody>
                  <a:tcPr marT="45725" marB="45725" marR="91450" marL="91450"/>
                </a:tc>
                <a:tc>
                  <a:txBody>
                    <a:bodyPr/>
                    <a:lstStyle/>
                    <a:p>
                      <a:pPr indent="0" lvl="0" marL="0" marR="0" rtl="0" algn="l">
                        <a:spcBef>
                          <a:spcPts val="0"/>
                        </a:spcBef>
                        <a:spcAft>
                          <a:spcPts val="0"/>
                        </a:spcAft>
                        <a:buNone/>
                      </a:pPr>
                      <a:r>
                        <a:rPr lang="en-US" sz="2400">
                          <a:latin typeface="Courier New"/>
                          <a:ea typeface="Courier New"/>
                          <a:cs typeface="Courier New"/>
                          <a:sym typeface="Courier New"/>
                        </a:rPr>
                        <a:t>and  $s1,$s2,$s3</a:t>
                      </a:r>
                      <a:endParaRPr sz="2400">
                        <a:latin typeface="Courier New"/>
                        <a:ea typeface="Courier New"/>
                        <a:cs typeface="Courier New"/>
                        <a:sym typeface="Courier New"/>
                      </a:endParaRPr>
                    </a:p>
                  </a:txBody>
                  <a:tcPr marT="45725" marB="45725" marR="91450" marL="91450"/>
                </a:tc>
              </a:tr>
              <a:tr h="370850">
                <a:tc>
                  <a:txBody>
                    <a:bodyPr/>
                    <a:lstStyle/>
                    <a:p>
                      <a:pPr indent="0" lvl="0" marL="0" marR="0" rtl="0" algn="l">
                        <a:spcBef>
                          <a:spcPts val="0"/>
                        </a:spcBef>
                        <a:spcAft>
                          <a:spcPts val="0"/>
                        </a:spcAft>
                        <a:buNone/>
                      </a:pPr>
                      <a:r>
                        <a:rPr lang="en-US" sz="2400"/>
                        <a:t>And Immediate</a:t>
                      </a:r>
                      <a:endParaRPr sz="2400"/>
                    </a:p>
                  </a:txBody>
                  <a:tcPr marT="45725" marB="45725" marR="91450" marL="91450"/>
                </a:tc>
                <a:tc>
                  <a:txBody>
                    <a:bodyPr/>
                    <a:lstStyle/>
                    <a:p>
                      <a:pPr indent="0" lvl="0" marL="0" marR="0" rtl="0" algn="l">
                        <a:spcBef>
                          <a:spcPts val="0"/>
                        </a:spcBef>
                        <a:spcAft>
                          <a:spcPts val="0"/>
                        </a:spcAft>
                        <a:buNone/>
                      </a:pPr>
                      <a:r>
                        <a:rPr lang="en-US" sz="2400">
                          <a:latin typeface="Courier New"/>
                          <a:ea typeface="Courier New"/>
                          <a:cs typeface="Courier New"/>
                          <a:sym typeface="Courier New"/>
                        </a:rPr>
                        <a:t>a = b &amp; 0x1;</a:t>
                      </a:r>
                      <a:endParaRPr sz="2400">
                        <a:latin typeface="Courier New"/>
                        <a:ea typeface="Courier New"/>
                        <a:cs typeface="Courier New"/>
                        <a:sym typeface="Courier New"/>
                      </a:endParaRPr>
                    </a:p>
                  </a:txBody>
                  <a:tcPr marT="45725" marB="45725" marR="91450" marL="91450"/>
                </a:tc>
                <a:tc>
                  <a:txBody>
                    <a:bodyPr/>
                    <a:lstStyle/>
                    <a:p>
                      <a:pPr indent="0" lvl="0" marL="0" marR="0" rtl="0" algn="l">
                        <a:spcBef>
                          <a:spcPts val="0"/>
                        </a:spcBef>
                        <a:spcAft>
                          <a:spcPts val="0"/>
                        </a:spcAft>
                        <a:buNone/>
                      </a:pPr>
                      <a:r>
                        <a:rPr lang="en-US" sz="2400">
                          <a:latin typeface="Courier New"/>
                          <a:ea typeface="Courier New"/>
                          <a:cs typeface="Courier New"/>
                          <a:sym typeface="Courier New"/>
                        </a:rPr>
                        <a:t>andi $s1,$s2,0x1</a:t>
                      </a:r>
                      <a:endParaRPr sz="2400">
                        <a:latin typeface="Courier New"/>
                        <a:ea typeface="Courier New"/>
                        <a:cs typeface="Courier New"/>
                        <a:sym typeface="Courier New"/>
                      </a:endParaRPr>
                    </a:p>
                  </a:txBody>
                  <a:tcPr marT="45725" marB="45725" marR="91450" marL="91450"/>
                </a:tc>
              </a:tr>
              <a:tr h="370850">
                <a:tc>
                  <a:txBody>
                    <a:bodyPr/>
                    <a:lstStyle/>
                    <a:p>
                      <a:pPr indent="0" lvl="0" marL="0" marR="0" rtl="0" algn="l">
                        <a:spcBef>
                          <a:spcPts val="0"/>
                        </a:spcBef>
                        <a:spcAft>
                          <a:spcPts val="0"/>
                        </a:spcAft>
                        <a:buNone/>
                      </a:pPr>
                      <a:r>
                        <a:rPr lang="en-US" sz="2400"/>
                        <a:t>Or</a:t>
                      </a:r>
                      <a:endParaRPr sz="2400"/>
                    </a:p>
                  </a:txBody>
                  <a:tcPr marT="45725" marB="45725" marR="91450" marL="91450"/>
                </a:tc>
                <a:tc>
                  <a:txBody>
                    <a:bodyPr/>
                    <a:lstStyle/>
                    <a:p>
                      <a:pPr indent="0" lvl="0" marL="0" marR="0" rtl="0" algn="l">
                        <a:spcBef>
                          <a:spcPts val="0"/>
                        </a:spcBef>
                        <a:spcAft>
                          <a:spcPts val="0"/>
                        </a:spcAft>
                        <a:buNone/>
                      </a:pPr>
                      <a:r>
                        <a:rPr lang="en-US" sz="2400">
                          <a:latin typeface="Courier New"/>
                          <a:ea typeface="Courier New"/>
                          <a:cs typeface="Courier New"/>
                          <a:sym typeface="Courier New"/>
                        </a:rPr>
                        <a:t>a = b | c;</a:t>
                      </a:r>
                      <a:endParaRPr sz="2400">
                        <a:latin typeface="Courier New"/>
                        <a:ea typeface="Courier New"/>
                        <a:cs typeface="Courier New"/>
                        <a:sym typeface="Courier New"/>
                      </a:endParaRPr>
                    </a:p>
                  </a:txBody>
                  <a:tcPr marT="45725" marB="45725" marR="91450" marL="91450"/>
                </a:tc>
                <a:tc>
                  <a:txBody>
                    <a:bodyPr/>
                    <a:lstStyle/>
                    <a:p>
                      <a:pPr indent="0" lvl="0" marL="0" marR="0" rtl="0" algn="l">
                        <a:spcBef>
                          <a:spcPts val="0"/>
                        </a:spcBef>
                        <a:spcAft>
                          <a:spcPts val="0"/>
                        </a:spcAft>
                        <a:buNone/>
                      </a:pPr>
                      <a:r>
                        <a:rPr lang="en-US" sz="2400">
                          <a:latin typeface="Courier New"/>
                          <a:ea typeface="Courier New"/>
                          <a:cs typeface="Courier New"/>
                          <a:sym typeface="Courier New"/>
                        </a:rPr>
                        <a:t>or   $s1,$s2,$s3</a:t>
                      </a:r>
                      <a:endParaRPr sz="2400">
                        <a:latin typeface="Courier New"/>
                        <a:ea typeface="Courier New"/>
                        <a:cs typeface="Courier New"/>
                        <a:sym typeface="Courier New"/>
                      </a:endParaRPr>
                    </a:p>
                  </a:txBody>
                  <a:tcPr marT="45725" marB="45725" marR="91450" marL="91450"/>
                </a:tc>
              </a:tr>
              <a:tr h="370850">
                <a:tc>
                  <a:txBody>
                    <a:bodyPr/>
                    <a:lstStyle/>
                    <a:p>
                      <a:pPr indent="0" lvl="0" marL="0" marR="0" rtl="0" algn="l">
                        <a:spcBef>
                          <a:spcPts val="0"/>
                        </a:spcBef>
                        <a:spcAft>
                          <a:spcPts val="0"/>
                        </a:spcAft>
                        <a:buNone/>
                      </a:pPr>
                      <a:r>
                        <a:rPr lang="en-US" sz="2400"/>
                        <a:t>Or Immediate</a:t>
                      </a:r>
                      <a:endParaRPr sz="2400"/>
                    </a:p>
                  </a:txBody>
                  <a:tcPr marT="45725" marB="45725" marR="91450" marL="91450"/>
                </a:tc>
                <a:tc>
                  <a:txBody>
                    <a:bodyPr/>
                    <a:lstStyle/>
                    <a:p>
                      <a:pPr indent="0" lvl="0" marL="0" marR="0" rtl="0" algn="l">
                        <a:spcBef>
                          <a:spcPts val="0"/>
                        </a:spcBef>
                        <a:spcAft>
                          <a:spcPts val="0"/>
                        </a:spcAft>
                        <a:buNone/>
                      </a:pPr>
                      <a:r>
                        <a:rPr lang="en-US" sz="2400">
                          <a:latin typeface="Courier New"/>
                          <a:ea typeface="Courier New"/>
                          <a:cs typeface="Courier New"/>
                          <a:sym typeface="Courier New"/>
                        </a:rPr>
                        <a:t>a = b | 0x5;</a:t>
                      </a:r>
                      <a:endParaRPr sz="2400">
                        <a:latin typeface="Courier New"/>
                        <a:ea typeface="Courier New"/>
                        <a:cs typeface="Courier New"/>
                        <a:sym typeface="Courier New"/>
                      </a:endParaRPr>
                    </a:p>
                  </a:txBody>
                  <a:tcPr marT="45725" marB="45725" marR="91450" marL="91450"/>
                </a:tc>
                <a:tc>
                  <a:txBody>
                    <a:bodyPr/>
                    <a:lstStyle/>
                    <a:p>
                      <a:pPr indent="0" lvl="0" marL="0" marR="0" rtl="0" algn="l">
                        <a:spcBef>
                          <a:spcPts val="0"/>
                        </a:spcBef>
                        <a:spcAft>
                          <a:spcPts val="0"/>
                        </a:spcAft>
                        <a:buNone/>
                      </a:pPr>
                      <a:r>
                        <a:rPr lang="en-US" sz="2400">
                          <a:latin typeface="Courier New"/>
                          <a:ea typeface="Courier New"/>
                          <a:cs typeface="Courier New"/>
                          <a:sym typeface="Courier New"/>
                        </a:rPr>
                        <a:t>ori  $s1,$s2,0x5</a:t>
                      </a:r>
                      <a:endParaRPr sz="2400">
                        <a:latin typeface="Courier New"/>
                        <a:ea typeface="Courier New"/>
                        <a:cs typeface="Courier New"/>
                        <a:sym typeface="Courier New"/>
                      </a:endParaRPr>
                    </a:p>
                  </a:txBody>
                  <a:tcPr marT="45725" marB="45725" marR="91450" marL="91450"/>
                </a:tc>
              </a:tr>
              <a:tr h="370850">
                <a:tc>
                  <a:txBody>
                    <a:bodyPr/>
                    <a:lstStyle/>
                    <a:p>
                      <a:pPr indent="0" lvl="0" marL="0" marR="0" rtl="0" algn="l">
                        <a:spcBef>
                          <a:spcPts val="0"/>
                        </a:spcBef>
                        <a:spcAft>
                          <a:spcPts val="0"/>
                        </a:spcAft>
                        <a:buNone/>
                      </a:pPr>
                      <a:r>
                        <a:rPr lang="en-US" sz="2400"/>
                        <a:t>Not Or</a:t>
                      </a:r>
                      <a:endParaRPr sz="2400"/>
                    </a:p>
                  </a:txBody>
                  <a:tcPr marT="45725" marB="45725" marR="91450" marL="91450"/>
                </a:tc>
                <a:tc>
                  <a:txBody>
                    <a:bodyPr/>
                    <a:lstStyle/>
                    <a:p>
                      <a:pPr indent="0" lvl="0" marL="0" marR="0" rtl="0" algn="l">
                        <a:spcBef>
                          <a:spcPts val="0"/>
                        </a:spcBef>
                        <a:spcAft>
                          <a:spcPts val="0"/>
                        </a:spcAft>
                        <a:buNone/>
                      </a:pPr>
                      <a:r>
                        <a:rPr lang="en-US" sz="2400">
                          <a:latin typeface="Courier New"/>
                          <a:ea typeface="Courier New"/>
                          <a:cs typeface="Courier New"/>
                          <a:sym typeface="Courier New"/>
                        </a:rPr>
                        <a:t>a = ~(b | c);</a:t>
                      </a:r>
                      <a:endParaRPr sz="2400">
                        <a:latin typeface="Courier New"/>
                        <a:ea typeface="Courier New"/>
                        <a:cs typeface="Courier New"/>
                        <a:sym typeface="Courier New"/>
                      </a:endParaRPr>
                    </a:p>
                  </a:txBody>
                  <a:tcPr marT="45725" marB="45725" marR="91450" marL="91450"/>
                </a:tc>
                <a:tc>
                  <a:txBody>
                    <a:bodyPr/>
                    <a:lstStyle/>
                    <a:p>
                      <a:pPr indent="0" lvl="0" marL="0" marR="0" rtl="0" algn="l">
                        <a:spcBef>
                          <a:spcPts val="0"/>
                        </a:spcBef>
                        <a:spcAft>
                          <a:spcPts val="0"/>
                        </a:spcAft>
                        <a:buNone/>
                      </a:pPr>
                      <a:r>
                        <a:rPr lang="en-US" sz="2400">
                          <a:latin typeface="Courier New"/>
                          <a:ea typeface="Courier New"/>
                          <a:cs typeface="Courier New"/>
                          <a:sym typeface="Courier New"/>
                        </a:rPr>
                        <a:t>nor  $s1,$s2,$s3</a:t>
                      </a:r>
                      <a:endParaRPr sz="2400">
                        <a:latin typeface="Courier New"/>
                        <a:ea typeface="Courier New"/>
                        <a:cs typeface="Courier New"/>
                        <a:sym typeface="Courier New"/>
                      </a:endParaRPr>
                    </a:p>
                  </a:txBody>
                  <a:tcPr marT="45725" marB="45725" marR="91450" marL="91450"/>
                </a:tc>
              </a:tr>
              <a:tr h="370850">
                <a:tc>
                  <a:txBody>
                    <a:bodyPr/>
                    <a:lstStyle/>
                    <a:p>
                      <a:pPr indent="0" lvl="0" marL="0" marR="0" rtl="0" algn="l">
                        <a:spcBef>
                          <a:spcPts val="0"/>
                        </a:spcBef>
                        <a:spcAft>
                          <a:spcPts val="0"/>
                        </a:spcAft>
                        <a:buNone/>
                      </a:pPr>
                      <a:r>
                        <a:rPr lang="en-US" sz="2400"/>
                        <a:t>Exclusive</a:t>
                      </a:r>
                      <a:r>
                        <a:rPr lang="en-US" sz="2400"/>
                        <a:t> Or</a:t>
                      </a:r>
                      <a:endParaRPr sz="2400"/>
                    </a:p>
                  </a:txBody>
                  <a:tcPr marT="45725" marB="45725" marR="91450" marL="91450"/>
                </a:tc>
                <a:tc>
                  <a:txBody>
                    <a:bodyPr/>
                    <a:lstStyle/>
                    <a:p>
                      <a:pPr indent="0" lvl="0" marL="0" marR="0" rtl="0" algn="l">
                        <a:spcBef>
                          <a:spcPts val="0"/>
                        </a:spcBef>
                        <a:spcAft>
                          <a:spcPts val="0"/>
                        </a:spcAft>
                        <a:buNone/>
                      </a:pPr>
                      <a:r>
                        <a:rPr lang="en-US" sz="2400">
                          <a:latin typeface="Courier New"/>
                          <a:ea typeface="Courier New"/>
                          <a:cs typeface="Courier New"/>
                          <a:sym typeface="Courier New"/>
                        </a:rPr>
                        <a:t>a = b ^ c;</a:t>
                      </a:r>
                      <a:endParaRPr sz="2400">
                        <a:latin typeface="Courier New"/>
                        <a:ea typeface="Courier New"/>
                        <a:cs typeface="Courier New"/>
                        <a:sym typeface="Courier New"/>
                      </a:endParaRPr>
                    </a:p>
                  </a:txBody>
                  <a:tcPr marT="45725" marB="45725" marR="91450" marL="91450"/>
                </a:tc>
                <a:tc>
                  <a:txBody>
                    <a:bodyPr/>
                    <a:lstStyle/>
                    <a:p>
                      <a:pPr indent="0" lvl="0" marL="0" marR="0" rtl="0" algn="l">
                        <a:spcBef>
                          <a:spcPts val="0"/>
                        </a:spcBef>
                        <a:spcAft>
                          <a:spcPts val="0"/>
                        </a:spcAft>
                        <a:buNone/>
                      </a:pPr>
                      <a:r>
                        <a:rPr lang="en-US" sz="2400">
                          <a:latin typeface="Courier New"/>
                          <a:ea typeface="Courier New"/>
                          <a:cs typeface="Courier New"/>
                          <a:sym typeface="Courier New"/>
                        </a:rPr>
                        <a:t>xor  $s1,$s2,$s3</a:t>
                      </a:r>
                      <a:endParaRPr sz="2400">
                        <a:latin typeface="Courier New"/>
                        <a:ea typeface="Courier New"/>
                        <a:cs typeface="Courier New"/>
                        <a:sym typeface="Courier New"/>
                      </a:endParaRPr>
                    </a:p>
                  </a:txBody>
                  <a:tcPr marT="45725" marB="45725" marR="91450" marL="91450"/>
                </a:tc>
              </a:tr>
              <a:tr h="370850">
                <a:tc>
                  <a:txBody>
                    <a:bodyPr/>
                    <a:lstStyle/>
                    <a:p>
                      <a:pPr indent="0" lvl="0" marL="0" marR="0" rtl="0" algn="l">
                        <a:spcBef>
                          <a:spcPts val="0"/>
                        </a:spcBef>
                        <a:spcAft>
                          <a:spcPts val="0"/>
                        </a:spcAft>
                        <a:buNone/>
                      </a:pPr>
                      <a:r>
                        <a:rPr lang="en-US" sz="2400"/>
                        <a:t>Exclusive Or</a:t>
                      </a:r>
                      <a:r>
                        <a:rPr lang="en-US" sz="2400"/>
                        <a:t> Immediate</a:t>
                      </a:r>
                      <a:endParaRPr sz="2400"/>
                    </a:p>
                  </a:txBody>
                  <a:tcPr marT="45725" marB="45725" marR="91450" marL="91450"/>
                </a:tc>
                <a:tc>
                  <a:txBody>
                    <a:bodyPr/>
                    <a:lstStyle/>
                    <a:p>
                      <a:pPr indent="0" lvl="0" marL="0" marR="0" rtl="0" algn="l">
                        <a:spcBef>
                          <a:spcPts val="0"/>
                        </a:spcBef>
                        <a:spcAft>
                          <a:spcPts val="0"/>
                        </a:spcAft>
                        <a:buNone/>
                      </a:pPr>
                      <a:r>
                        <a:rPr lang="en-US" sz="2400">
                          <a:latin typeface="Courier New"/>
                          <a:ea typeface="Courier New"/>
                          <a:cs typeface="Courier New"/>
                          <a:sym typeface="Courier New"/>
                        </a:rPr>
                        <a:t>a = b</a:t>
                      </a:r>
                      <a:r>
                        <a:rPr lang="en-US" sz="2400">
                          <a:latin typeface="Courier New"/>
                          <a:ea typeface="Courier New"/>
                          <a:cs typeface="Courier New"/>
                          <a:sym typeface="Courier New"/>
                        </a:rPr>
                        <a:t> ^ 0xF;</a:t>
                      </a:r>
                      <a:endParaRPr sz="2400">
                        <a:latin typeface="Courier New"/>
                        <a:ea typeface="Courier New"/>
                        <a:cs typeface="Courier New"/>
                        <a:sym typeface="Courier New"/>
                      </a:endParaRPr>
                    </a:p>
                  </a:txBody>
                  <a:tcPr marT="45725" marB="45725" marR="91450" marL="91450"/>
                </a:tc>
                <a:tc>
                  <a:txBody>
                    <a:bodyPr/>
                    <a:lstStyle/>
                    <a:p>
                      <a:pPr indent="0" lvl="0" marL="0" marR="0" rtl="0" algn="l">
                        <a:spcBef>
                          <a:spcPts val="0"/>
                        </a:spcBef>
                        <a:spcAft>
                          <a:spcPts val="0"/>
                        </a:spcAft>
                        <a:buNone/>
                      </a:pPr>
                      <a:r>
                        <a:rPr lang="en-US" sz="2400">
                          <a:latin typeface="Courier New"/>
                          <a:ea typeface="Courier New"/>
                          <a:cs typeface="Courier New"/>
                          <a:sym typeface="Courier New"/>
                        </a:rPr>
                        <a:t>xori $s1,$s2,0xF</a:t>
                      </a:r>
                      <a:endParaRPr sz="2400">
                        <a:latin typeface="Courier New"/>
                        <a:ea typeface="Courier New"/>
                        <a:cs typeface="Courier New"/>
                        <a:sym typeface="Courier New"/>
                      </a:endParaRPr>
                    </a:p>
                  </a:txBody>
                  <a:tcPr marT="45725" marB="45725" marR="91450" marL="91450"/>
                </a:tc>
              </a:tr>
            </a:tbl>
          </a:graphicData>
        </a:graphic>
      </p:graphicFrame>
      <p:sp>
        <p:nvSpPr>
          <p:cNvPr id="1028" name="Google Shape;1028;p9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029" name="Google Shape;1029;p9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Google Shape;1034;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Shifting Instructions</a:t>
            </a:r>
            <a:endParaRPr b="0" i="0" sz="4400" u="none" cap="none" strike="noStrike">
              <a:solidFill>
                <a:schemeClr val="accent1"/>
              </a:solidFill>
              <a:latin typeface="Calibri"/>
              <a:ea typeface="Calibri"/>
              <a:cs typeface="Calibri"/>
              <a:sym typeface="Calibri"/>
            </a:endParaRPr>
          </a:p>
        </p:txBody>
      </p:sp>
      <p:sp>
        <p:nvSpPr>
          <p:cNvPr id="1035" name="Google Shape;1035;p96"/>
          <p:cNvSpPr txBox="1"/>
          <p:nvPr>
            <p:ph idx="1" type="body"/>
          </p:nvPr>
        </p:nvSpPr>
        <p:spPr>
          <a:xfrm>
            <a:off x="457200" y="1600199"/>
            <a:ext cx="8229600" cy="493776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In binary, shifting an unsigned number left is the same as multiplying by the corresponding power of 2</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Shifting operations are faster</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Does not work with shifting right/division</a:t>
            </a:r>
            <a:endParaRPr/>
          </a:p>
          <a:p>
            <a:pPr indent="-342900" lvl="0" marL="342900" marR="0" rtl="0" algn="l">
              <a:spcBef>
                <a:spcPts val="640"/>
              </a:spcBef>
              <a:spcAft>
                <a:spcPts val="0"/>
              </a:spcAft>
              <a:buClr>
                <a:schemeClr val="dk1"/>
              </a:buClr>
              <a:buSzPts val="3200"/>
              <a:buFont typeface="Arial"/>
              <a:buChar char="•"/>
            </a:pPr>
            <a:r>
              <a:rPr b="0" i="1" lang="en-US" sz="3200" u="none" cap="none" strike="noStrike">
                <a:solidFill>
                  <a:schemeClr val="dk1"/>
                </a:solidFill>
                <a:latin typeface="Calibri"/>
                <a:ea typeface="Calibri"/>
                <a:cs typeface="Calibri"/>
                <a:sym typeface="Calibri"/>
              </a:rPr>
              <a:t>Logical shift</a:t>
            </a:r>
            <a:r>
              <a:rPr b="0" i="0" lang="en-US" sz="3200" u="none" cap="none" strike="noStrike">
                <a:solidFill>
                  <a:schemeClr val="dk1"/>
                </a:solidFill>
                <a:latin typeface="Calibri"/>
                <a:ea typeface="Calibri"/>
                <a:cs typeface="Calibri"/>
                <a:sym typeface="Calibri"/>
              </a:rPr>
              <a:t>:  Add zeros as you shift</a:t>
            </a:r>
            <a:endParaRPr/>
          </a:p>
          <a:p>
            <a:pPr indent="-342900" lvl="0" marL="342900" marR="0" rtl="0" algn="l">
              <a:spcBef>
                <a:spcPts val="640"/>
              </a:spcBef>
              <a:spcAft>
                <a:spcPts val="0"/>
              </a:spcAft>
              <a:buClr>
                <a:schemeClr val="dk1"/>
              </a:buClr>
              <a:buSzPts val="3200"/>
              <a:buFont typeface="Arial"/>
              <a:buChar char="•"/>
            </a:pPr>
            <a:r>
              <a:rPr b="0" i="1" lang="en-US" sz="3200" u="none" cap="none" strike="noStrike">
                <a:solidFill>
                  <a:schemeClr val="dk1"/>
                </a:solidFill>
                <a:latin typeface="Calibri"/>
                <a:ea typeface="Calibri"/>
                <a:cs typeface="Calibri"/>
                <a:sym typeface="Calibri"/>
              </a:rPr>
              <a:t>Arithmetic shift</a:t>
            </a:r>
            <a:r>
              <a:rPr b="0" i="0" lang="en-US" sz="3200" u="none" cap="none" strike="noStrike">
                <a:solidFill>
                  <a:schemeClr val="dk1"/>
                </a:solidFill>
                <a:latin typeface="Calibri"/>
                <a:ea typeface="Calibri"/>
                <a:cs typeface="Calibri"/>
                <a:sym typeface="Calibri"/>
              </a:rPr>
              <a:t>:  Sign-extend as you shift</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Only applies when you shift right (preserves sign)</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Can shift by immediate or value in a register</a:t>
            </a:r>
            <a:endParaRPr/>
          </a:p>
        </p:txBody>
      </p:sp>
      <p:sp>
        <p:nvSpPr>
          <p:cNvPr id="1036" name="Google Shape;1036;p9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37" name="Google Shape;1037;p9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038" name="Google Shape;1038;p9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Shifting Instructions</a:t>
            </a:r>
            <a:endParaRPr b="0" i="0" sz="4400" u="none" cap="none" strike="noStrike">
              <a:solidFill>
                <a:schemeClr val="accent1"/>
              </a:solidFill>
              <a:latin typeface="Calibri"/>
              <a:ea typeface="Calibri"/>
              <a:cs typeface="Calibri"/>
              <a:sym typeface="Calibri"/>
            </a:endParaRPr>
          </a:p>
        </p:txBody>
      </p:sp>
      <p:sp>
        <p:nvSpPr>
          <p:cNvPr id="1044" name="Google Shape;1044;p9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aphicFrame>
        <p:nvGraphicFramePr>
          <p:cNvPr id="1045" name="Google Shape;1045;p97"/>
          <p:cNvGraphicFramePr/>
          <p:nvPr/>
        </p:nvGraphicFramePr>
        <p:xfrm>
          <a:off x="468084" y="1574074"/>
          <a:ext cx="3000000" cy="3000000"/>
        </p:xfrm>
        <a:graphic>
          <a:graphicData uri="http://schemas.openxmlformats.org/drawingml/2006/table">
            <a:tbl>
              <a:tblPr bandRow="1" firstRow="1">
                <a:noFill/>
                <a:tableStyleId>{D5B72581-F3F9-4D7F-8FFB-8052050ABC27}</a:tableStyleId>
              </a:tblPr>
              <a:tblGrid>
                <a:gridCol w="4114800"/>
                <a:gridCol w="4114800"/>
              </a:tblGrid>
              <a:tr h="370850">
                <a:tc>
                  <a:txBody>
                    <a:bodyPr/>
                    <a:lstStyle/>
                    <a:p>
                      <a:pPr indent="0" lvl="0" marL="0" marR="0" rtl="0" algn="ctr">
                        <a:spcBef>
                          <a:spcPts val="0"/>
                        </a:spcBef>
                        <a:spcAft>
                          <a:spcPts val="0"/>
                        </a:spcAft>
                        <a:buNone/>
                      </a:pPr>
                      <a:r>
                        <a:rPr lang="en-US" sz="2400">
                          <a:solidFill>
                            <a:schemeClr val="dk1"/>
                          </a:solidFill>
                        </a:rPr>
                        <a:t>Instruction Name</a:t>
                      </a:r>
                      <a:endParaRPr sz="2400">
                        <a:solidFill>
                          <a:schemeClr val="dk1"/>
                        </a:solidFill>
                      </a:endParaRPr>
                    </a:p>
                  </a:txBody>
                  <a:tcPr marT="45725" marB="45725" marR="91450" marL="91450"/>
                </a:tc>
                <a:tc>
                  <a:txBody>
                    <a:bodyPr/>
                    <a:lstStyle/>
                    <a:p>
                      <a:pPr indent="0" lvl="0" marL="0" marR="0" rtl="0" algn="ctr">
                        <a:spcBef>
                          <a:spcPts val="0"/>
                        </a:spcBef>
                        <a:spcAft>
                          <a:spcPts val="0"/>
                        </a:spcAft>
                        <a:buNone/>
                      </a:pPr>
                      <a:r>
                        <a:rPr lang="en-US" sz="2400">
                          <a:solidFill>
                            <a:schemeClr val="dk1"/>
                          </a:solidFill>
                        </a:rPr>
                        <a:t>MIPS</a:t>
                      </a:r>
                      <a:endParaRPr sz="2400">
                        <a:solidFill>
                          <a:schemeClr val="dk1"/>
                        </a:solidFill>
                      </a:endParaRPr>
                    </a:p>
                  </a:txBody>
                  <a:tcPr marT="45725" marB="45725" marR="91450" marL="91450"/>
                </a:tc>
              </a:tr>
              <a:tr h="370850">
                <a:tc>
                  <a:txBody>
                    <a:bodyPr/>
                    <a:lstStyle/>
                    <a:p>
                      <a:pPr indent="0" lvl="0" marL="0" marR="0" rtl="0" algn="l">
                        <a:spcBef>
                          <a:spcPts val="0"/>
                        </a:spcBef>
                        <a:spcAft>
                          <a:spcPts val="0"/>
                        </a:spcAft>
                        <a:buNone/>
                      </a:pPr>
                      <a:r>
                        <a:rPr lang="en-US" sz="2400"/>
                        <a:t>Shift</a:t>
                      </a:r>
                      <a:r>
                        <a:rPr lang="en-US" sz="2400"/>
                        <a:t> Left Logical</a:t>
                      </a:r>
                      <a:endParaRPr sz="2400"/>
                    </a:p>
                  </a:txBody>
                  <a:tcPr marT="45725" marB="45725" marR="91450" marL="91450"/>
                </a:tc>
                <a:tc>
                  <a:txBody>
                    <a:bodyPr/>
                    <a:lstStyle/>
                    <a:p>
                      <a:pPr indent="0" lvl="0" marL="0" marR="0" rtl="0" algn="l">
                        <a:spcBef>
                          <a:spcPts val="0"/>
                        </a:spcBef>
                        <a:spcAft>
                          <a:spcPts val="0"/>
                        </a:spcAft>
                        <a:buNone/>
                      </a:pPr>
                      <a:r>
                        <a:rPr lang="en-US" sz="2400">
                          <a:latin typeface="Courier New"/>
                          <a:ea typeface="Courier New"/>
                          <a:cs typeface="Courier New"/>
                          <a:sym typeface="Courier New"/>
                        </a:rPr>
                        <a:t>sll  $s1,$s2,1</a:t>
                      </a:r>
                      <a:endParaRPr sz="2400">
                        <a:latin typeface="Courier New"/>
                        <a:ea typeface="Courier New"/>
                        <a:cs typeface="Courier New"/>
                        <a:sym typeface="Courier New"/>
                      </a:endParaRPr>
                    </a:p>
                  </a:txBody>
                  <a:tcPr marT="45725" marB="45725" marR="91450" marL="91450"/>
                </a:tc>
              </a:tr>
              <a:tr h="370850">
                <a:tc>
                  <a:txBody>
                    <a:bodyPr/>
                    <a:lstStyle/>
                    <a:p>
                      <a:pPr indent="0" lvl="0" marL="0" marR="0" rtl="0" algn="l">
                        <a:spcBef>
                          <a:spcPts val="0"/>
                        </a:spcBef>
                        <a:spcAft>
                          <a:spcPts val="0"/>
                        </a:spcAft>
                        <a:buNone/>
                      </a:pPr>
                      <a:r>
                        <a:rPr lang="en-US" sz="2400"/>
                        <a:t>Shift Left</a:t>
                      </a:r>
                      <a:r>
                        <a:rPr lang="en-US" sz="2400"/>
                        <a:t> Logical Variable</a:t>
                      </a:r>
                      <a:endParaRPr sz="2400"/>
                    </a:p>
                  </a:txBody>
                  <a:tcPr marT="45725" marB="45725" marR="91450" marL="91450"/>
                </a:tc>
                <a:tc>
                  <a:txBody>
                    <a:bodyPr/>
                    <a:lstStyle/>
                    <a:p>
                      <a:pPr indent="0" lvl="0" marL="0" marR="0" rtl="0" algn="l">
                        <a:spcBef>
                          <a:spcPts val="0"/>
                        </a:spcBef>
                        <a:spcAft>
                          <a:spcPts val="0"/>
                        </a:spcAft>
                        <a:buNone/>
                      </a:pPr>
                      <a:r>
                        <a:rPr lang="en-US" sz="2400">
                          <a:latin typeface="Courier New"/>
                          <a:ea typeface="Courier New"/>
                          <a:cs typeface="Courier New"/>
                          <a:sym typeface="Courier New"/>
                        </a:rPr>
                        <a:t>sllv $s1,$s2,$s3</a:t>
                      </a:r>
                      <a:endParaRPr sz="2400">
                        <a:latin typeface="Courier New"/>
                        <a:ea typeface="Courier New"/>
                        <a:cs typeface="Courier New"/>
                        <a:sym typeface="Courier New"/>
                      </a:endParaRPr>
                    </a:p>
                  </a:txBody>
                  <a:tcPr marT="45725" marB="45725" marR="91450" marL="91450"/>
                </a:tc>
              </a:tr>
              <a:tr h="370850">
                <a:tc>
                  <a:txBody>
                    <a:bodyPr/>
                    <a:lstStyle/>
                    <a:p>
                      <a:pPr indent="0" lvl="0" marL="0" marR="0" rtl="0" algn="l">
                        <a:spcBef>
                          <a:spcPts val="0"/>
                        </a:spcBef>
                        <a:spcAft>
                          <a:spcPts val="0"/>
                        </a:spcAft>
                        <a:buNone/>
                      </a:pPr>
                      <a:r>
                        <a:rPr lang="en-US" sz="2400"/>
                        <a:t>Shift Right Logical</a:t>
                      </a:r>
                      <a:endParaRPr/>
                    </a:p>
                  </a:txBody>
                  <a:tcPr marT="45725" marB="45725" marR="91450" marL="91450"/>
                </a:tc>
                <a:tc>
                  <a:txBody>
                    <a:bodyPr/>
                    <a:lstStyle/>
                    <a:p>
                      <a:pPr indent="0" lvl="0" marL="0" marR="0" rtl="0" algn="l">
                        <a:spcBef>
                          <a:spcPts val="0"/>
                        </a:spcBef>
                        <a:spcAft>
                          <a:spcPts val="0"/>
                        </a:spcAft>
                        <a:buNone/>
                      </a:pPr>
                      <a:r>
                        <a:rPr lang="en-US" sz="2400">
                          <a:latin typeface="Courier New"/>
                          <a:ea typeface="Courier New"/>
                          <a:cs typeface="Courier New"/>
                          <a:sym typeface="Courier New"/>
                        </a:rPr>
                        <a:t>srl  $s1,$s2,2</a:t>
                      </a:r>
                      <a:endParaRPr sz="2400">
                        <a:latin typeface="Courier New"/>
                        <a:ea typeface="Courier New"/>
                        <a:cs typeface="Courier New"/>
                        <a:sym typeface="Courier New"/>
                      </a:endParaRPr>
                    </a:p>
                  </a:txBody>
                  <a:tcPr marT="45725" marB="45725" marR="91450" marL="91450"/>
                </a:tc>
              </a:tr>
              <a:tr h="370850">
                <a:tc>
                  <a:txBody>
                    <a:bodyPr/>
                    <a:lstStyle/>
                    <a:p>
                      <a:pPr indent="0" lvl="0" marL="0" marR="0" rtl="0" algn="l">
                        <a:spcBef>
                          <a:spcPts val="0"/>
                        </a:spcBef>
                        <a:spcAft>
                          <a:spcPts val="0"/>
                        </a:spcAft>
                        <a:buNone/>
                      </a:pPr>
                      <a:r>
                        <a:rPr lang="en-US" sz="2400"/>
                        <a:t>Shift</a:t>
                      </a:r>
                      <a:r>
                        <a:rPr lang="en-US" sz="2400"/>
                        <a:t> Right Logical Variable</a:t>
                      </a:r>
                      <a:endParaRPr/>
                    </a:p>
                  </a:txBody>
                  <a:tcPr marT="45725" marB="45725" marR="91450" marL="91450"/>
                </a:tc>
                <a:tc>
                  <a:txBody>
                    <a:bodyPr/>
                    <a:lstStyle/>
                    <a:p>
                      <a:pPr indent="0" lvl="0" marL="0" marR="0" rtl="0" algn="l">
                        <a:spcBef>
                          <a:spcPts val="0"/>
                        </a:spcBef>
                        <a:spcAft>
                          <a:spcPts val="0"/>
                        </a:spcAft>
                        <a:buNone/>
                      </a:pPr>
                      <a:r>
                        <a:rPr lang="en-US" sz="2400">
                          <a:latin typeface="Courier New"/>
                          <a:ea typeface="Courier New"/>
                          <a:cs typeface="Courier New"/>
                          <a:sym typeface="Courier New"/>
                        </a:rPr>
                        <a:t>srlv $s1,$s2,$s3</a:t>
                      </a:r>
                      <a:endParaRPr sz="2400">
                        <a:latin typeface="Courier New"/>
                        <a:ea typeface="Courier New"/>
                        <a:cs typeface="Courier New"/>
                        <a:sym typeface="Courier New"/>
                      </a:endParaRPr>
                    </a:p>
                  </a:txBody>
                  <a:tcPr marT="45725" marB="45725" marR="91450" marL="91450"/>
                </a:tc>
              </a:tr>
              <a:tr h="370850">
                <a:tc>
                  <a:txBody>
                    <a:bodyPr/>
                    <a:lstStyle/>
                    <a:p>
                      <a:pPr indent="0" lvl="0" marL="0" marR="0" rtl="0" algn="l">
                        <a:spcBef>
                          <a:spcPts val="0"/>
                        </a:spcBef>
                        <a:spcAft>
                          <a:spcPts val="0"/>
                        </a:spcAft>
                        <a:buNone/>
                      </a:pPr>
                      <a:r>
                        <a:rPr lang="en-US" sz="2400"/>
                        <a:t>Shift Right</a:t>
                      </a:r>
                      <a:r>
                        <a:rPr lang="en-US" sz="2400"/>
                        <a:t> Arithmetic</a:t>
                      </a:r>
                      <a:endParaRPr sz="2400"/>
                    </a:p>
                  </a:txBody>
                  <a:tcPr marT="45725" marB="45725" marR="91450" marL="91450"/>
                </a:tc>
                <a:tc>
                  <a:txBody>
                    <a:bodyPr/>
                    <a:lstStyle/>
                    <a:p>
                      <a:pPr indent="0" lvl="0" marL="0" marR="0" rtl="0" algn="l">
                        <a:spcBef>
                          <a:spcPts val="0"/>
                        </a:spcBef>
                        <a:spcAft>
                          <a:spcPts val="0"/>
                        </a:spcAft>
                        <a:buNone/>
                      </a:pPr>
                      <a:r>
                        <a:rPr lang="en-US" sz="2400">
                          <a:latin typeface="Courier New"/>
                          <a:ea typeface="Courier New"/>
                          <a:cs typeface="Courier New"/>
                          <a:sym typeface="Courier New"/>
                        </a:rPr>
                        <a:t>sra  $s1,$s2,3</a:t>
                      </a:r>
                      <a:endParaRPr/>
                    </a:p>
                  </a:txBody>
                  <a:tcPr marT="45725" marB="45725" marR="91450" marL="91450"/>
                </a:tc>
              </a:tr>
              <a:tr h="370850">
                <a:tc>
                  <a:txBody>
                    <a:bodyPr/>
                    <a:lstStyle/>
                    <a:p>
                      <a:pPr indent="0" lvl="0" marL="0" marR="0" rtl="0" algn="l">
                        <a:spcBef>
                          <a:spcPts val="0"/>
                        </a:spcBef>
                        <a:spcAft>
                          <a:spcPts val="0"/>
                        </a:spcAft>
                        <a:buNone/>
                      </a:pPr>
                      <a:r>
                        <a:rPr lang="en-US" sz="2400"/>
                        <a:t>Shift Right Arithmetic Variable</a:t>
                      </a:r>
                      <a:endParaRPr sz="2400"/>
                    </a:p>
                  </a:txBody>
                  <a:tcPr marT="45725" marB="45725" marR="91450" marL="91450"/>
                </a:tc>
                <a:tc>
                  <a:txBody>
                    <a:bodyPr/>
                    <a:lstStyle/>
                    <a:p>
                      <a:pPr indent="0" lvl="0" marL="0" marR="0" rtl="0" algn="l">
                        <a:spcBef>
                          <a:spcPts val="0"/>
                        </a:spcBef>
                        <a:spcAft>
                          <a:spcPts val="0"/>
                        </a:spcAft>
                        <a:buNone/>
                      </a:pPr>
                      <a:r>
                        <a:rPr lang="en-US" sz="2400">
                          <a:latin typeface="Courier New"/>
                          <a:ea typeface="Courier New"/>
                          <a:cs typeface="Courier New"/>
                          <a:sym typeface="Courier New"/>
                        </a:rPr>
                        <a:t>srav $s1,$s2,$s3</a:t>
                      </a:r>
                      <a:endParaRPr sz="2400">
                        <a:latin typeface="Courier New"/>
                        <a:ea typeface="Courier New"/>
                        <a:cs typeface="Courier New"/>
                        <a:sym typeface="Courier New"/>
                      </a:endParaRPr>
                    </a:p>
                  </a:txBody>
                  <a:tcPr marT="45725" marB="45725" marR="91450" marL="91450"/>
                </a:tc>
              </a:tr>
            </a:tbl>
          </a:graphicData>
        </a:graphic>
      </p:graphicFrame>
      <p:sp>
        <p:nvSpPr>
          <p:cNvPr id="1046" name="Google Shape;1046;p97"/>
          <p:cNvSpPr txBox="1"/>
          <p:nvPr/>
        </p:nvSpPr>
        <p:spPr>
          <a:xfrm>
            <a:off x="457200" y="5029200"/>
            <a:ext cx="8229600"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  When using immediate, only values 0-31 are accepted</a:t>
            </a:r>
            <a:endParaRPr/>
          </a:p>
          <a:p>
            <a:pPr indent="0" lvl="0" marL="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  When using variable, only lowest 5 bits are used (read as unsigned)</a:t>
            </a:r>
            <a:endParaRPr sz="2000">
              <a:solidFill>
                <a:schemeClr val="dk1"/>
              </a:solidFill>
              <a:latin typeface="Calibri"/>
              <a:ea typeface="Calibri"/>
              <a:cs typeface="Calibri"/>
              <a:sym typeface="Calibri"/>
            </a:endParaRPr>
          </a:p>
        </p:txBody>
      </p:sp>
      <p:sp>
        <p:nvSpPr>
          <p:cNvPr id="1047" name="Google Shape;1047;p9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048" name="Google Shape;1048;p9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id="259" name="Google Shape;259;p35"/>
          <p:cNvPicPr preferRelativeResize="0"/>
          <p:nvPr/>
        </p:nvPicPr>
        <p:blipFill rotWithShape="1">
          <a:blip r:embed="rId3">
            <a:alphaModFix/>
          </a:blip>
          <a:srcRect b="30041" l="1872" r="2570" t="1371"/>
          <a:stretch/>
        </p:blipFill>
        <p:spPr>
          <a:xfrm>
            <a:off x="1050875" y="0"/>
            <a:ext cx="7025758" cy="6858000"/>
          </a:xfrm>
          <a:prstGeom prst="rect">
            <a:avLst/>
          </a:prstGeom>
          <a:noFill/>
          <a:ln>
            <a:noFill/>
          </a:ln>
        </p:spPr>
      </p:pic>
      <p:pic>
        <p:nvPicPr>
          <p:cNvPr id="260" name="Google Shape;260;p35"/>
          <p:cNvPicPr preferRelativeResize="0"/>
          <p:nvPr/>
        </p:nvPicPr>
        <p:blipFill rotWithShape="1">
          <a:blip r:embed="rId4">
            <a:alphaModFix/>
          </a:blip>
          <a:srcRect b="0" l="0" r="0" t="8734"/>
          <a:stretch/>
        </p:blipFill>
        <p:spPr>
          <a:xfrm>
            <a:off x="0" y="1791475"/>
            <a:ext cx="9144000" cy="5101026"/>
          </a:xfrm>
          <a:prstGeom prst="rect">
            <a:avLst/>
          </a:prstGeom>
          <a:noFill/>
          <a:ln>
            <a:noFill/>
          </a:ln>
        </p:spPr>
      </p:pic>
      <p:sp>
        <p:nvSpPr>
          <p:cNvPr id="261" name="Google Shape;261;p3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62" name="Google Shape;262;p35"/>
          <p:cNvPicPr preferRelativeResize="0"/>
          <p:nvPr/>
        </p:nvPicPr>
        <p:blipFill>
          <a:blip r:embed="rId5">
            <a:alphaModFix/>
          </a:blip>
          <a:stretch>
            <a:fillRect/>
          </a:stretch>
        </p:blipFill>
        <p:spPr>
          <a:xfrm>
            <a:off x="-100" y="1168313"/>
            <a:ext cx="9144100" cy="5724185"/>
          </a:xfrm>
          <a:prstGeom prst="rect">
            <a:avLst/>
          </a:prstGeom>
          <a:noFill/>
          <a:ln>
            <a:noFill/>
          </a:ln>
        </p:spPr>
      </p:pic>
      <p:pic>
        <p:nvPicPr>
          <p:cNvPr id="263" name="Google Shape;263;p35"/>
          <p:cNvPicPr preferRelativeResize="0"/>
          <p:nvPr/>
        </p:nvPicPr>
        <p:blipFill>
          <a:blip r:embed="rId6">
            <a:alphaModFix/>
          </a:blip>
          <a:stretch>
            <a:fillRect/>
          </a:stretch>
        </p:blipFill>
        <p:spPr>
          <a:xfrm>
            <a:off x="-100" y="0"/>
            <a:ext cx="9144000" cy="6858000"/>
          </a:xfrm>
          <a:prstGeom prst="rect">
            <a:avLst/>
          </a:prstGeom>
          <a:noFill/>
          <a:ln>
            <a:noFill/>
          </a:ln>
        </p:spPr>
      </p:pic>
      <p:pic>
        <p:nvPicPr>
          <p:cNvPr id="264" name="Google Shape;264;p35"/>
          <p:cNvPicPr preferRelativeResize="0"/>
          <p:nvPr/>
        </p:nvPicPr>
        <p:blipFill>
          <a:blip r:embed="rId7">
            <a:alphaModFix/>
          </a:blip>
          <a:stretch>
            <a:fillRect/>
          </a:stretch>
        </p:blipFill>
        <p:spPr>
          <a:xfrm>
            <a:off x="-99" y="0"/>
            <a:ext cx="9144099"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6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Shifting Instructions</a:t>
            </a:r>
            <a:endParaRPr b="0" i="0" sz="4400" u="none" cap="none" strike="noStrike">
              <a:solidFill>
                <a:schemeClr val="accent1"/>
              </a:solidFill>
              <a:latin typeface="Calibri"/>
              <a:ea typeface="Calibri"/>
              <a:cs typeface="Calibri"/>
              <a:sym typeface="Calibri"/>
            </a:endParaRPr>
          </a:p>
        </p:txBody>
      </p:sp>
      <p:sp>
        <p:nvSpPr>
          <p:cNvPr id="1054" name="Google Shape;1054;p98"/>
          <p:cNvSpPr txBox="1"/>
          <p:nvPr>
            <p:ph idx="1" type="body"/>
          </p:nvPr>
        </p:nvSpPr>
        <p:spPr>
          <a:xfrm>
            <a:off x="457200" y="1295400"/>
            <a:ext cx="8229600" cy="4946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 sample calls to shift instructions</a:t>
            </a:r>
            <a:endParaRPr/>
          </a:p>
          <a:p>
            <a:pPr indent="0" lvl="0" marL="0" marR="0" rtl="0" algn="l">
              <a:lnSpc>
                <a:spcPct val="90000"/>
              </a:lnSpc>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addi $t0,$0 ,-256 # $t0=0xFFFFFF00</a:t>
            </a:r>
            <a:endParaRPr/>
          </a:p>
          <a:p>
            <a:pPr indent="0" lvl="0" marL="0" marR="0" rtl="0" algn="l">
              <a:lnSpc>
                <a:spcPct val="90000"/>
              </a:lnSpc>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sll  $s0,$t0,3    # $s0=0xFFFFF800</a:t>
            </a:r>
            <a:endParaRPr/>
          </a:p>
          <a:p>
            <a:pPr indent="0" lvl="0" marL="0" marR="0" rtl="0" algn="l">
              <a:lnSpc>
                <a:spcPct val="90000"/>
              </a:lnSpc>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srl  $s1,$t0,8    # $s1=0x00FFFFFF</a:t>
            </a:r>
            <a:endParaRPr/>
          </a:p>
          <a:p>
            <a:pPr indent="0" lvl="0" marL="0" marR="0" rtl="0" algn="l">
              <a:lnSpc>
                <a:spcPct val="90000"/>
              </a:lnSpc>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sra  $s2,$t0,8    # $s2=0xFFFFFFFF</a:t>
            </a:r>
            <a:endParaRPr/>
          </a:p>
          <a:p>
            <a:pPr indent="0" lvl="0" marL="0" marR="0" rtl="0" algn="l">
              <a:lnSpc>
                <a:spcPct val="90000"/>
              </a:lnSpc>
              <a:spcBef>
                <a:spcPts val="560"/>
              </a:spcBef>
              <a:spcAft>
                <a:spcPts val="0"/>
              </a:spcAft>
              <a:buClr>
                <a:schemeClr val="dk1"/>
              </a:buClr>
              <a:buFont typeface="Arial"/>
              <a:buNone/>
            </a:pPr>
            <a:r>
              <a:t/>
            </a:r>
            <a:endParaRPr b="0" i="0" sz="2800" u="none" cap="none" strike="noStrike">
              <a:solidFill>
                <a:schemeClr val="dk1"/>
              </a:solidFill>
              <a:latin typeface="Courier New"/>
              <a:ea typeface="Courier New"/>
              <a:cs typeface="Courier New"/>
              <a:sym typeface="Courier New"/>
            </a:endParaRPr>
          </a:p>
          <a:p>
            <a:pPr indent="0" lvl="0" marL="0" marR="0" rtl="0" algn="l">
              <a:lnSpc>
                <a:spcPct val="90000"/>
              </a:lnSpc>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addi $t1,$0 ,-22  # $t1=0xFFFFFFEA</a:t>
            </a:r>
            <a:endParaRPr/>
          </a:p>
          <a:p>
            <a:pPr indent="0" lvl="0" marL="0" marR="0" rtl="0" algn="l">
              <a:lnSpc>
                <a:spcPct val="90000"/>
              </a:lnSpc>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                  # low 5: 0b01010</a:t>
            </a:r>
            <a:endParaRPr/>
          </a:p>
          <a:p>
            <a:pPr indent="0" lvl="0" marL="0" marR="0" rtl="0" algn="l">
              <a:lnSpc>
                <a:spcPct val="90000"/>
              </a:lnSpc>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sllv $s3,$t0,$t1  # $s3=0xFFFC0000</a:t>
            </a:r>
            <a:endParaRPr/>
          </a:p>
          <a:p>
            <a:pPr indent="0" lvl="0" marL="0" marR="0" rtl="0" algn="l">
              <a:lnSpc>
                <a:spcPct val="90000"/>
              </a:lnSpc>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 same as sll $s3,$t0,10</a:t>
            </a:r>
            <a:endParaRPr/>
          </a:p>
          <a:p>
            <a:pPr indent="0" lvl="0" marL="0" marR="0" rtl="0" algn="l">
              <a:lnSpc>
                <a:spcPct val="90000"/>
              </a:lnSpc>
              <a:spcBef>
                <a:spcPts val="560"/>
              </a:spcBef>
              <a:spcAft>
                <a:spcPts val="0"/>
              </a:spcAft>
              <a:buClr>
                <a:schemeClr val="dk1"/>
              </a:buClr>
              <a:buFont typeface="Arial"/>
              <a:buNone/>
            </a:pPr>
            <a:r>
              <a:t/>
            </a:r>
            <a:endParaRPr b="0" i="0" sz="2800" u="none" cap="none" strike="noStrike">
              <a:solidFill>
                <a:schemeClr val="dk1"/>
              </a:solidFill>
              <a:latin typeface="Courier New"/>
              <a:ea typeface="Courier New"/>
              <a:cs typeface="Courier New"/>
              <a:sym typeface="Courier New"/>
            </a:endParaRPr>
          </a:p>
          <a:p>
            <a:pPr indent="0" lvl="0" marL="0" marR="0" rtl="0" algn="l">
              <a:lnSpc>
                <a:spcPct val="90000"/>
              </a:lnSpc>
              <a:spcBef>
                <a:spcPts val="560"/>
              </a:spcBef>
              <a:spcAft>
                <a:spcPts val="0"/>
              </a:spcAft>
              <a:buClr>
                <a:schemeClr val="dk1"/>
              </a:buClr>
              <a:buFont typeface="Arial"/>
              <a:buNone/>
            </a:pPr>
            <a:r>
              <a:t/>
            </a:r>
            <a:endParaRPr b="0" i="0" sz="2800" u="none" cap="none" strike="noStrike">
              <a:solidFill>
                <a:schemeClr val="dk1"/>
              </a:solidFill>
              <a:latin typeface="Courier New"/>
              <a:ea typeface="Courier New"/>
              <a:cs typeface="Courier New"/>
              <a:sym typeface="Courier New"/>
            </a:endParaRPr>
          </a:p>
        </p:txBody>
      </p:sp>
      <p:sp>
        <p:nvSpPr>
          <p:cNvPr id="1055" name="Google Shape;1055;p9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56" name="Google Shape;1056;p9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057" name="Google Shape;1057;p9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Shifting Instructions</a:t>
            </a:r>
            <a:endParaRPr b="0" i="0" sz="4400" u="none" cap="none" strike="noStrike">
              <a:solidFill>
                <a:schemeClr val="accent1"/>
              </a:solidFill>
              <a:latin typeface="Calibri"/>
              <a:ea typeface="Calibri"/>
              <a:cs typeface="Calibri"/>
              <a:sym typeface="Calibri"/>
            </a:endParaRPr>
          </a:p>
        </p:txBody>
      </p:sp>
      <p:sp>
        <p:nvSpPr>
          <p:cNvPr id="1063" name="Google Shape;1063;p99"/>
          <p:cNvSpPr txBox="1"/>
          <p:nvPr>
            <p:ph idx="1" type="body"/>
          </p:nvPr>
        </p:nvSpPr>
        <p:spPr>
          <a:xfrm>
            <a:off x="457200" y="1600200"/>
            <a:ext cx="8229600" cy="494607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Example 1:</a:t>
            </a:r>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 lb using lw:  lb $s1,1($s0)</a:t>
            </a:r>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lw   $s1,0($s0)  # get word</a:t>
            </a:r>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andi $s1,$s1,0xFF00 # get 2</a:t>
            </a:r>
            <a:r>
              <a:rPr b="0" baseline="30000" i="0" lang="en-US" sz="2800" u="none" cap="none" strike="noStrike">
                <a:solidFill>
                  <a:schemeClr val="dk1"/>
                </a:solidFill>
                <a:latin typeface="Courier New"/>
                <a:ea typeface="Courier New"/>
                <a:cs typeface="Courier New"/>
                <a:sym typeface="Courier New"/>
              </a:rPr>
              <a:t>nd</a:t>
            </a:r>
            <a:r>
              <a:rPr b="0" i="0" lang="en-US" sz="2800" u="none" cap="none" strike="noStrike">
                <a:solidFill>
                  <a:schemeClr val="dk1"/>
                </a:solidFill>
                <a:latin typeface="Courier New"/>
                <a:ea typeface="Courier New"/>
                <a:cs typeface="Courier New"/>
                <a:sym typeface="Courier New"/>
              </a:rPr>
              <a:t> byte</a:t>
            </a:r>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srl  $s1,$s1,8	# shift into lowest</a:t>
            </a:r>
            <a:endParaRPr/>
          </a:p>
          <a:p>
            <a:pPr indent="0" lvl="0" marL="0" marR="0" rtl="0" algn="l">
              <a:spcBef>
                <a:spcPts val="560"/>
              </a:spcBef>
              <a:spcAft>
                <a:spcPts val="0"/>
              </a:spcAft>
              <a:buClr>
                <a:schemeClr val="dk1"/>
              </a:buClr>
              <a:buFont typeface="Arial"/>
              <a:buNone/>
            </a:pPr>
            <a:r>
              <a:t/>
            </a:r>
            <a:endParaRPr b="0" i="0" sz="2800" u="none" cap="none" strike="noStrike">
              <a:solidFill>
                <a:schemeClr val="dk1"/>
              </a:solidFill>
              <a:latin typeface="Courier New"/>
              <a:ea typeface="Courier New"/>
              <a:cs typeface="Courier New"/>
              <a:sym typeface="Courier New"/>
            </a:endParaRPr>
          </a:p>
        </p:txBody>
      </p:sp>
      <p:sp>
        <p:nvSpPr>
          <p:cNvPr id="1064" name="Google Shape;1064;p9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65" name="Google Shape;1065;p9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066" name="Google Shape;1066;p9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0" name="Shape 1070"/>
        <p:cNvGrpSpPr/>
        <p:nvPr/>
      </p:nvGrpSpPr>
      <p:grpSpPr>
        <a:xfrm>
          <a:off x="0" y="0"/>
          <a:ext cx="0" cy="0"/>
          <a:chOff x="0" y="0"/>
          <a:chExt cx="0" cy="0"/>
        </a:xfrm>
      </p:grpSpPr>
      <p:sp>
        <p:nvSpPr>
          <p:cNvPr id="1071" name="Google Shape;1071;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Shifting Instructions</a:t>
            </a:r>
            <a:endParaRPr b="0" i="0" sz="4400" u="none" cap="none" strike="noStrike">
              <a:solidFill>
                <a:schemeClr val="accent1"/>
              </a:solidFill>
              <a:latin typeface="Calibri"/>
              <a:ea typeface="Calibri"/>
              <a:cs typeface="Calibri"/>
              <a:sym typeface="Calibri"/>
            </a:endParaRPr>
          </a:p>
        </p:txBody>
      </p:sp>
      <p:sp>
        <p:nvSpPr>
          <p:cNvPr id="1072" name="Google Shape;1072;p100"/>
          <p:cNvSpPr txBox="1"/>
          <p:nvPr>
            <p:ph idx="1" type="body"/>
          </p:nvPr>
        </p:nvSpPr>
        <p:spPr>
          <a:xfrm>
            <a:off x="457200" y="1600200"/>
            <a:ext cx="8229600" cy="4873336"/>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Example 2:</a:t>
            </a:r>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 sb using sw:  sb $s1,3($s0)</a:t>
            </a:r>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lw   $t0,0($s0)  # get current word</a:t>
            </a:r>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andi $t0,$t0,0xFFFFFF # zero top byte</a:t>
            </a:r>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sll  $t1,$s1,24  # shift into highest</a:t>
            </a:r>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or   $t0,$t0,$t1 # combine</a:t>
            </a:r>
            <a:endParaRPr/>
          </a:p>
          <a:p>
            <a:pPr indent="0" lvl="0" marL="0" marR="0" rtl="0" algn="l">
              <a:spcBef>
                <a:spcPts val="560"/>
              </a:spcBef>
              <a:spcAft>
                <a:spcPts val="0"/>
              </a:spcAft>
              <a:buClr>
                <a:schemeClr val="dk1"/>
              </a:buClr>
              <a:buFont typeface="Arial"/>
              <a:buNone/>
            </a:pPr>
            <a:r>
              <a:rPr b="0" i="0" lang="en-US" sz="2800" u="none" cap="none" strike="noStrike">
                <a:solidFill>
                  <a:schemeClr val="dk1"/>
                </a:solidFill>
                <a:latin typeface="Courier New"/>
                <a:ea typeface="Courier New"/>
                <a:cs typeface="Courier New"/>
                <a:sym typeface="Courier New"/>
              </a:rPr>
              <a:t>sw   $t0,0($s0)  # store back</a:t>
            </a:r>
            <a:endParaRPr/>
          </a:p>
          <a:p>
            <a:pPr indent="0" lvl="0" marL="0" marR="0" rtl="0" algn="l">
              <a:spcBef>
                <a:spcPts val="560"/>
              </a:spcBef>
              <a:spcAft>
                <a:spcPts val="0"/>
              </a:spcAft>
              <a:buClr>
                <a:schemeClr val="dk1"/>
              </a:buClr>
              <a:buFont typeface="Arial"/>
              <a:buNone/>
            </a:pPr>
            <a:r>
              <a:t/>
            </a:r>
            <a:endParaRPr b="0" i="0" sz="2800" u="none" cap="none" strike="noStrike">
              <a:solidFill>
                <a:schemeClr val="dk1"/>
              </a:solidFill>
              <a:latin typeface="Courier New"/>
              <a:ea typeface="Courier New"/>
              <a:cs typeface="Courier New"/>
              <a:sym typeface="Courier New"/>
            </a:endParaRPr>
          </a:p>
          <a:p>
            <a:pPr indent="0" lvl="0" marL="0" marR="0" rtl="0" algn="l">
              <a:spcBef>
                <a:spcPts val="560"/>
              </a:spcBef>
              <a:spcAft>
                <a:spcPts val="0"/>
              </a:spcAft>
              <a:buClr>
                <a:schemeClr val="dk1"/>
              </a:buClr>
              <a:buFont typeface="Arial"/>
              <a:buNone/>
            </a:pPr>
            <a:r>
              <a:t/>
            </a:r>
            <a:endParaRPr b="0" i="0" sz="2800" u="none" cap="none" strike="noStrike">
              <a:solidFill>
                <a:schemeClr val="dk1"/>
              </a:solidFill>
              <a:latin typeface="Courier New"/>
              <a:ea typeface="Courier New"/>
              <a:cs typeface="Courier New"/>
              <a:sym typeface="Courier New"/>
            </a:endParaRPr>
          </a:p>
        </p:txBody>
      </p:sp>
      <p:sp>
        <p:nvSpPr>
          <p:cNvPr id="1073" name="Google Shape;1073;p10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74" name="Google Shape;1074;p10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075" name="Google Shape;1075;p10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10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Shifting Instructions</a:t>
            </a:r>
            <a:endParaRPr b="0" i="0" sz="4400" u="none" cap="none" strike="noStrike">
              <a:solidFill>
                <a:schemeClr val="accent1"/>
              </a:solidFill>
              <a:latin typeface="Calibri"/>
              <a:ea typeface="Calibri"/>
              <a:cs typeface="Calibri"/>
              <a:sym typeface="Calibri"/>
            </a:endParaRPr>
          </a:p>
        </p:txBody>
      </p:sp>
      <p:sp>
        <p:nvSpPr>
          <p:cNvPr id="1081" name="Google Shape;1081;p101"/>
          <p:cNvSpPr txBox="1"/>
          <p:nvPr>
            <p:ph idx="1" type="body"/>
          </p:nvPr>
        </p:nvSpPr>
        <p:spPr>
          <a:xfrm>
            <a:off x="457200" y="1600199"/>
            <a:ext cx="8229600" cy="484632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Extra for Experts: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Rewrite the two preceding examples to be more general</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Assume that the byte offset (e.g. 1 and 3 in the examples, respectively) is contained in </a:t>
            </a:r>
            <a:r>
              <a:rPr b="0" i="0" lang="en-US" sz="2600" u="none" cap="none" strike="noStrike">
                <a:solidFill>
                  <a:schemeClr val="dk1"/>
                </a:solidFill>
                <a:latin typeface="Courier New"/>
                <a:ea typeface="Courier New"/>
                <a:cs typeface="Courier New"/>
                <a:sym typeface="Courier New"/>
              </a:rPr>
              <a:t>$s2</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Hint:</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The variable shift instructions will come in handy</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Remember, the offset can be negative</a:t>
            </a:r>
            <a:endParaRPr b="0" i="0" sz="2800" u="none" cap="none" strike="noStrike">
              <a:solidFill>
                <a:schemeClr val="dk1"/>
              </a:solidFill>
              <a:latin typeface="Calibri"/>
              <a:ea typeface="Calibri"/>
              <a:cs typeface="Calibri"/>
              <a:sym typeface="Calibri"/>
            </a:endParaRPr>
          </a:p>
        </p:txBody>
      </p:sp>
      <p:sp>
        <p:nvSpPr>
          <p:cNvPr id="1082" name="Google Shape;1082;p10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083" name="Google Shape;1083;p10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1084" name="Google Shape;1084;p10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36"/>
          <p:cNvPicPr preferRelativeResize="0"/>
          <p:nvPr/>
        </p:nvPicPr>
        <p:blipFill rotWithShape="1">
          <a:blip r:embed="rId3">
            <a:alphaModFix/>
          </a:blip>
          <a:srcRect b="0" l="0" r="0" t="0"/>
          <a:stretch/>
        </p:blipFill>
        <p:spPr>
          <a:xfrm>
            <a:off x="4685365" y="4076992"/>
            <a:ext cx="2184400" cy="1828800"/>
          </a:xfrm>
          <a:prstGeom prst="rect">
            <a:avLst/>
          </a:prstGeom>
          <a:noFill/>
          <a:ln>
            <a:noFill/>
          </a:ln>
        </p:spPr>
      </p:pic>
      <p:pic>
        <p:nvPicPr>
          <p:cNvPr id="271" name="Google Shape;271;p36"/>
          <p:cNvPicPr preferRelativeResize="0"/>
          <p:nvPr/>
        </p:nvPicPr>
        <p:blipFill rotWithShape="1">
          <a:blip r:embed="rId4">
            <a:alphaModFix/>
          </a:blip>
          <a:srcRect b="0" l="0" r="0" t="0"/>
          <a:stretch/>
        </p:blipFill>
        <p:spPr>
          <a:xfrm>
            <a:off x="6677674" y="5264442"/>
            <a:ext cx="2425700" cy="1282700"/>
          </a:xfrm>
          <a:prstGeom prst="rect">
            <a:avLst/>
          </a:prstGeom>
          <a:noFill/>
          <a:ln>
            <a:noFill/>
          </a:ln>
        </p:spPr>
      </p:pic>
      <p:sp>
        <p:nvSpPr>
          <p:cNvPr id="272" name="Google Shape;272;p36"/>
          <p:cNvSpPr txBox="1"/>
          <p:nvPr>
            <p:ph type="title"/>
          </p:nvPr>
        </p:nvSpPr>
        <p:spPr>
          <a:xfrm>
            <a:off x="0" y="274638"/>
            <a:ext cx="9144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accent1"/>
              </a:buClr>
              <a:buFont typeface="Calibri"/>
              <a:buNone/>
            </a:pPr>
            <a:r>
              <a:rPr b="0" i="0" lang="en-US" sz="3959" u="none" cap="none" strike="noStrike">
                <a:solidFill>
                  <a:schemeClr val="accent1"/>
                </a:solidFill>
                <a:latin typeface="Calibri"/>
                <a:ea typeface="Calibri"/>
                <a:cs typeface="Calibri"/>
                <a:sym typeface="Calibri"/>
              </a:rPr>
              <a:t>Great Idea #1: Levels of Representation/Interpretation</a:t>
            </a:r>
            <a:endParaRPr b="0" i="0" sz="3959" u="none" cap="none" strike="noStrike">
              <a:solidFill>
                <a:schemeClr val="accent1"/>
              </a:solidFill>
              <a:latin typeface="Calibri"/>
              <a:ea typeface="Calibri"/>
              <a:cs typeface="Calibri"/>
              <a:sym typeface="Calibri"/>
            </a:endParaRPr>
          </a:p>
        </p:txBody>
      </p:sp>
      <p:sp>
        <p:nvSpPr>
          <p:cNvPr id="273" name="Google Shape;273;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274" name="Google Shape;274;p36"/>
          <p:cNvSpPr txBox="1"/>
          <p:nvPr>
            <p:ph idx="4294967295" type="body"/>
          </p:nvPr>
        </p:nvSpPr>
        <p:spPr>
          <a:xfrm>
            <a:off x="5295900" y="2197100"/>
            <a:ext cx="3848100" cy="896938"/>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accent5"/>
              </a:buClr>
              <a:buFont typeface="Times"/>
              <a:buNone/>
            </a:pPr>
            <a:r>
              <a:rPr b="0" i="0" lang="en-US" sz="1600" u="none" cap="none" strike="noStrike">
                <a:solidFill>
                  <a:schemeClr val="accent5"/>
                </a:solidFill>
                <a:latin typeface="Calibri"/>
                <a:ea typeface="Calibri"/>
                <a:cs typeface="Calibri"/>
                <a:sym typeface="Calibri"/>
              </a:rPr>
              <a:t>lw	  $t0, 0($2)</a:t>
            </a:r>
            <a:endParaRPr/>
          </a:p>
          <a:p>
            <a:pPr indent="-342900" lvl="0" marL="342900" marR="0" rtl="0" algn="l">
              <a:lnSpc>
                <a:spcPct val="80000"/>
              </a:lnSpc>
              <a:spcBef>
                <a:spcPts val="0"/>
              </a:spcBef>
              <a:spcAft>
                <a:spcPts val="0"/>
              </a:spcAft>
              <a:buClr>
                <a:schemeClr val="accent5"/>
              </a:buClr>
              <a:buFont typeface="Times"/>
              <a:buNone/>
            </a:pPr>
            <a:r>
              <a:rPr b="0" i="0" lang="en-US" sz="1600" u="none" cap="none" strike="noStrike">
                <a:solidFill>
                  <a:schemeClr val="accent5"/>
                </a:solidFill>
                <a:latin typeface="Calibri"/>
                <a:ea typeface="Calibri"/>
                <a:cs typeface="Calibri"/>
                <a:sym typeface="Calibri"/>
              </a:rPr>
              <a:t>lw	  $t1, 4($2)</a:t>
            </a:r>
            <a:endParaRPr/>
          </a:p>
          <a:p>
            <a:pPr indent="-342900" lvl="0" marL="342900" marR="0" rtl="0" algn="l">
              <a:lnSpc>
                <a:spcPct val="80000"/>
              </a:lnSpc>
              <a:spcBef>
                <a:spcPts val="0"/>
              </a:spcBef>
              <a:spcAft>
                <a:spcPts val="0"/>
              </a:spcAft>
              <a:buClr>
                <a:schemeClr val="accent5"/>
              </a:buClr>
              <a:buFont typeface="Times"/>
              <a:buNone/>
            </a:pPr>
            <a:r>
              <a:rPr b="0" i="0" lang="en-US" sz="1600" u="none" cap="none" strike="noStrike">
                <a:solidFill>
                  <a:schemeClr val="accent5"/>
                </a:solidFill>
                <a:latin typeface="Calibri"/>
                <a:ea typeface="Calibri"/>
                <a:cs typeface="Calibri"/>
                <a:sym typeface="Calibri"/>
              </a:rPr>
              <a:t>sw	  $t1, 0($2)</a:t>
            </a:r>
            <a:endParaRPr/>
          </a:p>
          <a:p>
            <a:pPr indent="-342900" lvl="0" marL="342900" marR="0" rtl="0" algn="l">
              <a:lnSpc>
                <a:spcPct val="90000"/>
              </a:lnSpc>
              <a:spcBef>
                <a:spcPts val="0"/>
              </a:spcBef>
              <a:spcAft>
                <a:spcPts val="0"/>
              </a:spcAft>
              <a:buClr>
                <a:schemeClr val="accent5"/>
              </a:buClr>
              <a:buFont typeface="Times"/>
              <a:buNone/>
            </a:pPr>
            <a:r>
              <a:rPr b="0" i="0" lang="en-US" sz="1600" u="none" cap="none" strike="noStrike">
                <a:solidFill>
                  <a:schemeClr val="accent5"/>
                </a:solidFill>
                <a:latin typeface="Calibri"/>
                <a:ea typeface="Calibri"/>
                <a:cs typeface="Calibri"/>
                <a:sym typeface="Calibri"/>
              </a:rPr>
              <a:t>sw	  $t0, 4($2)</a:t>
            </a:r>
            <a:endParaRPr/>
          </a:p>
        </p:txBody>
      </p:sp>
      <p:sp>
        <p:nvSpPr>
          <p:cNvPr id="275" name="Google Shape;275;p36"/>
          <p:cNvSpPr/>
          <p:nvPr/>
        </p:nvSpPr>
        <p:spPr>
          <a:xfrm>
            <a:off x="1028700" y="1435290"/>
            <a:ext cx="2590800" cy="529119"/>
          </a:xfrm>
          <a:prstGeom prst="rect">
            <a:avLst/>
          </a:prstGeom>
          <a:noFill/>
          <a:ln cap="flat" cmpd="sng" w="28575">
            <a:solidFill>
              <a:schemeClr val="dk1"/>
            </a:solidFill>
            <a:prstDash val="solid"/>
            <a:miter lim="8000"/>
            <a:headEnd len="sm" w="sm" type="none"/>
            <a:tailEnd len="sm" w="sm" type="none"/>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chemeClr val="dk1"/>
                </a:solidFill>
                <a:latin typeface="Calibri"/>
                <a:ea typeface="Calibri"/>
                <a:cs typeface="Calibri"/>
                <a:sym typeface="Calibri"/>
              </a:rPr>
              <a:t>Higher-Level Language</a:t>
            </a:r>
            <a:br>
              <a:rPr b="1"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Program (e.g.  C)</a:t>
            </a:r>
            <a:endParaRPr/>
          </a:p>
        </p:txBody>
      </p:sp>
      <p:sp>
        <p:nvSpPr>
          <p:cNvPr id="276" name="Google Shape;276;p36"/>
          <p:cNvSpPr/>
          <p:nvPr/>
        </p:nvSpPr>
        <p:spPr>
          <a:xfrm>
            <a:off x="1028700" y="2393659"/>
            <a:ext cx="2590800" cy="529119"/>
          </a:xfrm>
          <a:prstGeom prst="rect">
            <a:avLst/>
          </a:prstGeom>
          <a:noFill/>
          <a:ln cap="flat" cmpd="sng" w="28575">
            <a:solidFill>
              <a:schemeClr val="dk1"/>
            </a:solidFill>
            <a:prstDash val="solid"/>
            <a:miter lim="8000"/>
            <a:headEnd len="sm" w="sm" type="none"/>
            <a:tailEnd len="sm" w="sm" type="none"/>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chemeClr val="accent5"/>
                </a:solidFill>
                <a:latin typeface="Calibri"/>
                <a:ea typeface="Calibri"/>
                <a:cs typeface="Calibri"/>
                <a:sym typeface="Calibri"/>
              </a:rPr>
              <a:t>Assembly Language Program (e.g.  MIPS)</a:t>
            </a:r>
            <a:endParaRPr/>
          </a:p>
        </p:txBody>
      </p:sp>
      <p:sp>
        <p:nvSpPr>
          <p:cNvPr id="277" name="Google Shape;277;p36"/>
          <p:cNvSpPr/>
          <p:nvPr/>
        </p:nvSpPr>
        <p:spPr>
          <a:xfrm>
            <a:off x="1028700" y="3295840"/>
            <a:ext cx="2590800" cy="522194"/>
          </a:xfrm>
          <a:prstGeom prst="rect">
            <a:avLst/>
          </a:prstGeom>
          <a:noFill/>
          <a:ln cap="flat" cmpd="sng" w="28575">
            <a:solidFill>
              <a:schemeClr val="dk1"/>
            </a:solidFill>
            <a:prstDash val="solid"/>
            <a:miter lim="8000"/>
            <a:headEnd len="sm" w="sm" type="none"/>
            <a:tailEnd len="sm" w="sm" type="none"/>
          </a:ln>
        </p:spPr>
        <p:txBody>
          <a:bodyPr anchorCtr="0" anchor="t" bIns="25400" lIns="63500" spcFirstLastPara="1" rIns="63500" wrap="square" tIns="25400">
            <a:noAutofit/>
          </a:bodyPr>
          <a:lstStyle/>
          <a:p>
            <a:pPr indent="0" lvl="0" marL="0" marR="0" rtl="0" algn="ctr">
              <a:lnSpc>
                <a:spcPct val="85000"/>
              </a:lnSpc>
              <a:spcBef>
                <a:spcPts val="0"/>
              </a:spcBef>
              <a:spcAft>
                <a:spcPts val="0"/>
              </a:spcAft>
              <a:buNone/>
            </a:pPr>
            <a:r>
              <a:rPr b="1" lang="en-US" sz="1800">
                <a:solidFill>
                  <a:schemeClr val="accent4"/>
                </a:solidFill>
                <a:latin typeface="Calibri"/>
                <a:ea typeface="Calibri"/>
                <a:cs typeface="Calibri"/>
                <a:sym typeface="Calibri"/>
              </a:rPr>
              <a:t>Machine Language Program (MIPS)</a:t>
            </a:r>
            <a:endParaRPr/>
          </a:p>
        </p:txBody>
      </p:sp>
      <p:sp>
        <p:nvSpPr>
          <p:cNvPr id="278" name="Google Shape;278;p36"/>
          <p:cNvSpPr/>
          <p:nvPr/>
        </p:nvSpPr>
        <p:spPr>
          <a:xfrm>
            <a:off x="304800" y="4616640"/>
            <a:ext cx="4038600" cy="538865"/>
          </a:xfrm>
          <a:prstGeom prst="rect">
            <a:avLst/>
          </a:prstGeom>
          <a:noFill/>
          <a:ln cap="flat" cmpd="sng" w="28575">
            <a:solidFill>
              <a:schemeClr val="lt1"/>
            </a:solidFill>
            <a:prstDash val="solid"/>
            <a:miter lim="8000"/>
            <a:headEnd len="sm" w="sm" type="none"/>
            <a:tailEnd len="sm" w="sm" type="none"/>
          </a:ln>
        </p:spPr>
        <p:txBody>
          <a:bodyPr anchorCtr="0" anchor="t" bIns="25400" lIns="63500" spcFirstLastPara="1" rIns="63500" wrap="square" tIns="25400">
            <a:noAutofit/>
          </a:bodyPr>
          <a:lstStyle/>
          <a:p>
            <a:pPr indent="0" lvl="0" marL="0" marR="0" rtl="0" algn="ctr">
              <a:lnSpc>
                <a:spcPct val="88000"/>
              </a:lnSpc>
              <a:spcBef>
                <a:spcPts val="0"/>
              </a:spcBef>
              <a:spcAft>
                <a:spcPts val="0"/>
              </a:spcAft>
              <a:buNone/>
            </a:pPr>
            <a:r>
              <a:rPr b="1" lang="en-US" sz="1800">
                <a:solidFill>
                  <a:schemeClr val="accent6"/>
                </a:solidFill>
                <a:latin typeface="Calibri"/>
                <a:ea typeface="Calibri"/>
                <a:cs typeface="Calibri"/>
                <a:sym typeface="Calibri"/>
              </a:rPr>
              <a:t>Hardware Architecture Description</a:t>
            </a:r>
            <a:br>
              <a:rPr b="1" lang="en-US" sz="1800">
                <a:solidFill>
                  <a:schemeClr val="accent6"/>
                </a:solidFill>
                <a:latin typeface="Calibri"/>
                <a:ea typeface="Calibri"/>
                <a:cs typeface="Calibri"/>
                <a:sym typeface="Calibri"/>
              </a:rPr>
            </a:br>
            <a:r>
              <a:rPr b="1" lang="en-US" sz="1800">
                <a:solidFill>
                  <a:schemeClr val="accent6"/>
                </a:solidFill>
                <a:latin typeface="Calibri"/>
                <a:ea typeface="Calibri"/>
                <a:cs typeface="Calibri"/>
                <a:sym typeface="Calibri"/>
              </a:rPr>
              <a:t>(e.g.  block diagrams)</a:t>
            </a:r>
            <a:r>
              <a:rPr lang="en-US" sz="1800">
                <a:solidFill>
                  <a:schemeClr val="accent6"/>
                </a:solidFill>
                <a:latin typeface="Calibri"/>
                <a:ea typeface="Calibri"/>
                <a:cs typeface="Calibri"/>
                <a:sym typeface="Calibri"/>
              </a:rPr>
              <a:t> </a:t>
            </a:r>
            <a:endParaRPr/>
          </a:p>
        </p:txBody>
      </p:sp>
      <p:cxnSp>
        <p:nvCxnSpPr>
          <p:cNvPr id="279" name="Google Shape;279;p36"/>
          <p:cNvCxnSpPr/>
          <p:nvPr/>
        </p:nvCxnSpPr>
        <p:spPr>
          <a:xfrm>
            <a:off x="2327148" y="1984413"/>
            <a:ext cx="0" cy="400050"/>
          </a:xfrm>
          <a:prstGeom prst="straightConnector1">
            <a:avLst/>
          </a:prstGeom>
          <a:noFill/>
          <a:ln cap="flat" cmpd="sng" w="28575">
            <a:solidFill>
              <a:schemeClr val="dk1"/>
            </a:solidFill>
            <a:prstDash val="solid"/>
            <a:round/>
            <a:headEnd len="sm" w="sm" type="none"/>
            <a:tailEnd len="lg" w="lg" type="triangle"/>
          </a:ln>
        </p:spPr>
      </p:cxnSp>
      <p:sp>
        <p:nvSpPr>
          <p:cNvPr id="280" name="Google Shape;280;p36"/>
          <p:cNvSpPr/>
          <p:nvPr/>
        </p:nvSpPr>
        <p:spPr>
          <a:xfrm>
            <a:off x="2413000" y="2019680"/>
            <a:ext cx="1308100" cy="288797"/>
          </a:xfrm>
          <a:prstGeom prst="rect">
            <a:avLst/>
          </a:prstGeom>
          <a:noFill/>
          <a:ln>
            <a:noFill/>
          </a:ln>
        </p:spPr>
        <p:txBody>
          <a:bodyPr anchorCtr="0" anchor="t" bIns="25400" lIns="63500" spcFirstLastPara="1" rIns="63500" wrap="square" tIns="25400">
            <a:noAutofit/>
          </a:bodyPr>
          <a:lstStyle/>
          <a:p>
            <a:pPr indent="0" lvl="0" marL="0" marR="0" rtl="0" algn="l">
              <a:lnSpc>
                <a:spcPct val="85000"/>
              </a:lnSpc>
              <a:spcBef>
                <a:spcPts val="0"/>
              </a:spcBef>
              <a:spcAft>
                <a:spcPts val="0"/>
              </a:spcAft>
              <a:buNone/>
            </a:pPr>
            <a:r>
              <a:rPr i="1" lang="en-US" sz="1800">
                <a:solidFill>
                  <a:schemeClr val="dk1"/>
                </a:solidFill>
                <a:latin typeface="Calibri"/>
                <a:ea typeface="Calibri"/>
                <a:cs typeface="Calibri"/>
                <a:sym typeface="Calibri"/>
              </a:rPr>
              <a:t>Compiler</a:t>
            </a:r>
            <a:endParaRPr/>
          </a:p>
        </p:txBody>
      </p:sp>
      <p:sp>
        <p:nvSpPr>
          <p:cNvPr id="281" name="Google Shape;281;p36"/>
          <p:cNvSpPr/>
          <p:nvPr/>
        </p:nvSpPr>
        <p:spPr>
          <a:xfrm>
            <a:off x="2413000" y="2953586"/>
            <a:ext cx="1435100" cy="288797"/>
          </a:xfrm>
          <a:prstGeom prst="rect">
            <a:avLst/>
          </a:prstGeom>
          <a:noFill/>
          <a:ln>
            <a:noFill/>
          </a:ln>
        </p:spPr>
        <p:txBody>
          <a:bodyPr anchorCtr="0" anchor="t" bIns="25400" lIns="63500" spcFirstLastPara="1" rIns="63500" wrap="square" tIns="25400">
            <a:noAutofit/>
          </a:bodyPr>
          <a:lstStyle/>
          <a:p>
            <a:pPr indent="0" lvl="0" marL="0" marR="0" rtl="0" algn="l">
              <a:lnSpc>
                <a:spcPct val="85000"/>
              </a:lnSpc>
              <a:spcBef>
                <a:spcPts val="0"/>
              </a:spcBef>
              <a:spcAft>
                <a:spcPts val="0"/>
              </a:spcAft>
              <a:buNone/>
            </a:pPr>
            <a:r>
              <a:rPr i="1" lang="en-US" sz="1800">
                <a:solidFill>
                  <a:schemeClr val="dk1"/>
                </a:solidFill>
                <a:latin typeface="Calibri"/>
                <a:ea typeface="Calibri"/>
                <a:cs typeface="Calibri"/>
                <a:sym typeface="Calibri"/>
              </a:rPr>
              <a:t>Assembler</a:t>
            </a:r>
            <a:endParaRPr/>
          </a:p>
        </p:txBody>
      </p:sp>
      <p:cxnSp>
        <p:nvCxnSpPr>
          <p:cNvPr id="282" name="Google Shape;282;p36"/>
          <p:cNvCxnSpPr/>
          <p:nvPr/>
        </p:nvCxnSpPr>
        <p:spPr>
          <a:xfrm>
            <a:off x="2355723" y="3841940"/>
            <a:ext cx="0" cy="774700"/>
          </a:xfrm>
          <a:prstGeom prst="straightConnector1">
            <a:avLst/>
          </a:prstGeom>
          <a:noFill/>
          <a:ln cap="flat" cmpd="sng" w="28575">
            <a:solidFill>
              <a:schemeClr val="dk1"/>
            </a:solidFill>
            <a:prstDash val="solid"/>
            <a:round/>
            <a:headEnd len="sm" w="sm" type="none"/>
            <a:tailEnd len="lg" w="lg" type="triangle"/>
          </a:ln>
        </p:spPr>
      </p:cxnSp>
      <p:sp>
        <p:nvSpPr>
          <p:cNvPr id="283" name="Google Shape;283;p36"/>
          <p:cNvSpPr/>
          <p:nvPr/>
        </p:nvSpPr>
        <p:spPr>
          <a:xfrm>
            <a:off x="558800" y="4045520"/>
            <a:ext cx="1676400" cy="524246"/>
          </a:xfrm>
          <a:prstGeom prst="rect">
            <a:avLst/>
          </a:prstGeom>
          <a:noFill/>
          <a:ln>
            <a:noFill/>
          </a:ln>
        </p:spPr>
        <p:txBody>
          <a:bodyPr anchorCtr="0" anchor="t" bIns="25400" lIns="63500" spcFirstLastPara="1" rIns="63500" wrap="square" tIns="25400">
            <a:noAutofit/>
          </a:bodyPr>
          <a:lstStyle/>
          <a:p>
            <a:pPr indent="0" lvl="0" marL="0" marR="0" rtl="0" algn="r">
              <a:lnSpc>
                <a:spcPct val="85000"/>
              </a:lnSpc>
              <a:spcBef>
                <a:spcPts val="0"/>
              </a:spcBef>
              <a:spcAft>
                <a:spcPts val="0"/>
              </a:spcAft>
              <a:buNone/>
            </a:pPr>
            <a:r>
              <a:rPr i="1" lang="en-US" sz="1800">
                <a:solidFill>
                  <a:schemeClr val="dk1"/>
                </a:solidFill>
                <a:latin typeface="Calibri"/>
                <a:ea typeface="Calibri"/>
                <a:cs typeface="Calibri"/>
                <a:sym typeface="Calibri"/>
              </a:rPr>
              <a:t>Machine Interpretation</a:t>
            </a:r>
            <a:endParaRPr/>
          </a:p>
        </p:txBody>
      </p:sp>
      <p:sp>
        <p:nvSpPr>
          <p:cNvPr id="284" name="Google Shape;284;p36"/>
          <p:cNvSpPr/>
          <p:nvPr/>
        </p:nvSpPr>
        <p:spPr>
          <a:xfrm>
            <a:off x="4624585" y="1345034"/>
            <a:ext cx="3086100" cy="709630"/>
          </a:xfrm>
          <a:prstGeom prst="rect">
            <a:avLst/>
          </a:prstGeom>
          <a:noFill/>
          <a:ln>
            <a:noFill/>
          </a:ln>
        </p:spPr>
        <p:txBody>
          <a:bodyPr anchorCtr="0" anchor="t" bIns="25400" lIns="91425" spcFirstLastPara="1" rIns="91425" wrap="square" tIns="25400">
            <a:noAutofit/>
          </a:bodyPr>
          <a:lstStyle/>
          <a:p>
            <a:pPr indent="-342900" lvl="0" marL="342900" marR="0" rtl="0" algn="l">
              <a:lnSpc>
                <a:spcPct val="78000"/>
              </a:lnSpc>
              <a:spcBef>
                <a:spcPts val="0"/>
              </a:spcBef>
              <a:spcAft>
                <a:spcPts val="0"/>
              </a:spcAft>
              <a:buNone/>
            </a:pPr>
            <a:r>
              <a:rPr lang="en-US" sz="1800">
                <a:solidFill>
                  <a:schemeClr val="dk1"/>
                </a:solidFill>
                <a:latin typeface="Calibri"/>
                <a:ea typeface="Calibri"/>
                <a:cs typeface="Calibri"/>
                <a:sym typeface="Calibri"/>
              </a:rPr>
              <a:t>temp = v[k];</a:t>
            </a:r>
            <a:endParaRPr/>
          </a:p>
          <a:p>
            <a:pPr indent="-342900" lvl="0" marL="342900" marR="0" rtl="0" algn="l">
              <a:lnSpc>
                <a:spcPct val="78000"/>
              </a:lnSpc>
              <a:spcBef>
                <a:spcPts val="0"/>
              </a:spcBef>
              <a:spcAft>
                <a:spcPts val="0"/>
              </a:spcAft>
              <a:buNone/>
            </a:pPr>
            <a:r>
              <a:rPr lang="en-US" sz="1800">
                <a:solidFill>
                  <a:schemeClr val="dk1"/>
                </a:solidFill>
                <a:latin typeface="Calibri"/>
                <a:ea typeface="Calibri"/>
                <a:cs typeface="Calibri"/>
                <a:sym typeface="Calibri"/>
              </a:rPr>
              <a:t>v[k] = v[k+1];</a:t>
            </a:r>
            <a:endParaRPr/>
          </a:p>
          <a:p>
            <a:pPr indent="-342900" lvl="0" marL="342900" marR="0" rtl="0" algn="l">
              <a:lnSpc>
                <a:spcPct val="78000"/>
              </a:lnSpc>
              <a:spcBef>
                <a:spcPts val="0"/>
              </a:spcBef>
              <a:spcAft>
                <a:spcPts val="0"/>
              </a:spcAft>
              <a:buNone/>
            </a:pPr>
            <a:r>
              <a:rPr lang="en-US" sz="1800">
                <a:solidFill>
                  <a:schemeClr val="dk1"/>
                </a:solidFill>
                <a:latin typeface="Calibri"/>
                <a:ea typeface="Calibri"/>
                <a:cs typeface="Calibri"/>
                <a:sym typeface="Calibri"/>
              </a:rPr>
              <a:t>v[k+1] = temp;</a:t>
            </a:r>
            <a:endParaRPr sz="1200">
              <a:solidFill>
                <a:schemeClr val="dk1"/>
              </a:solidFill>
              <a:latin typeface="Calibri"/>
              <a:ea typeface="Calibri"/>
              <a:cs typeface="Calibri"/>
              <a:sym typeface="Calibri"/>
            </a:endParaRPr>
          </a:p>
        </p:txBody>
      </p:sp>
      <p:sp>
        <p:nvSpPr>
          <p:cNvPr id="285" name="Google Shape;285;p36"/>
          <p:cNvSpPr/>
          <p:nvPr/>
        </p:nvSpPr>
        <p:spPr>
          <a:xfrm>
            <a:off x="4624585" y="3125450"/>
            <a:ext cx="3427219" cy="951543"/>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1400">
                <a:solidFill>
                  <a:schemeClr val="accent4"/>
                </a:solidFill>
                <a:latin typeface="Calibri"/>
                <a:ea typeface="Calibri"/>
                <a:cs typeface="Calibri"/>
                <a:sym typeface="Calibri"/>
              </a:rPr>
              <a:t>0000 1001 1100 0110 1010 1111 0101 1000</a:t>
            </a:r>
            <a:endParaRPr/>
          </a:p>
          <a:p>
            <a:pPr indent="0" lvl="0" marL="0" marR="0" rtl="0" algn="l">
              <a:spcBef>
                <a:spcPts val="0"/>
              </a:spcBef>
              <a:spcAft>
                <a:spcPts val="0"/>
              </a:spcAft>
              <a:buNone/>
            </a:pPr>
            <a:r>
              <a:rPr lang="en-US" sz="1400">
                <a:solidFill>
                  <a:schemeClr val="accent4"/>
                </a:solidFill>
                <a:latin typeface="Calibri"/>
                <a:ea typeface="Calibri"/>
                <a:cs typeface="Calibri"/>
                <a:sym typeface="Calibri"/>
              </a:rPr>
              <a:t>1010 1111 0101 1000 0000 1001 1100 0110 </a:t>
            </a:r>
            <a:endParaRPr/>
          </a:p>
          <a:p>
            <a:pPr indent="0" lvl="0" marL="0" marR="0" rtl="0" algn="l">
              <a:spcBef>
                <a:spcPts val="0"/>
              </a:spcBef>
              <a:spcAft>
                <a:spcPts val="0"/>
              </a:spcAft>
              <a:buNone/>
            </a:pPr>
            <a:r>
              <a:rPr lang="en-US" sz="1400">
                <a:solidFill>
                  <a:schemeClr val="accent4"/>
                </a:solidFill>
                <a:latin typeface="Calibri"/>
                <a:ea typeface="Calibri"/>
                <a:cs typeface="Calibri"/>
                <a:sym typeface="Calibri"/>
              </a:rPr>
              <a:t>1100 0110 1010 1111 0101 1000 0000 1001 </a:t>
            </a:r>
            <a:endParaRPr/>
          </a:p>
          <a:p>
            <a:pPr indent="0" lvl="0" marL="0" marR="0" rtl="0" algn="l">
              <a:spcBef>
                <a:spcPts val="0"/>
              </a:spcBef>
              <a:spcAft>
                <a:spcPts val="0"/>
              </a:spcAft>
              <a:buNone/>
            </a:pPr>
            <a:r>
              <a:rPr lang="en-US" sz="1400">
                <a:solidFill>
                  <a:schemeClr val="accent4"/>
                </a:solidFill>
                <a:latin typeface="Calibri"/>
                <a:ea typeface="Calibri"/>
                <a:cs typeface="Calibri"/>
                <a:sym typeface="Calibri"/>
              </a:rPr>
              <a:t>0101 1000 0000 1001 1100 0110 1010 1111 </a:t>
            </a:r>
            <a:endParaRPr/>
          </a:p>
        </p:txBody>
      </p:sp>
      <p:sp>
        <p:nvSpPr>
          <p:cNvPr id="286" name="Google Shape;286;p36"/>
          <p:cNvSpPr/>
          <p:nvPr/>
        </p:nvSpPr>
        <p:spPr>
          <a:xfrm>
            <a:off x="304800" y="3835780"/>
            <a:ext cx="4038600" cy="139700"/>
          </a:xfrm>
          <a:prstGeom prst="rect">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7" name="Google Shape;287;p36"/>
          <p:cNvCxnSpPr/>
          <p:nvPr/>
        </p:nvCxnSpPr>
        <p:spPr>
          <a:xfrm flipH="1">
            <a:off x="2327148" y="2929318"/>
            <a:ext cx="3175" cy="366522"/>
          </a:xfrm>
          <a:prstGeom prst="straightConnector1">
            <a:avLst/>
          </a:prstGeom>
          <a:noFill/>
          <a:ln cap="flat" cmpd="sng" w="28575">
            <a:solidFill>
              <a:schemeClr val="dk1"/>
            </a:solidFill>
            <a:prstDash val="solid"/>
            <a:round/>
            <a:headEnd len="sm" w="sm" type="none"/>
            <a:tailEnd len="lg" w="lg" type="triangle"/>
          </a:ln>
        </p:spPr>
      </p:cxnSp>
      <p:sp>
        <p:nvSpPr>
          <p:cNvPr id="288" name="Google Shape;288;p36"/>
          <p:cNvSpPr/>
          <p:nvPr/>
        </p:nvSpPr>
        <p:spPr>
          <a:xfrm>
            <a:off x="469900" y="5880478"/>
            <a:ext cx="3708400" cy="538865"/>
          </a:xfrm>
          <a:prstGeom prst="rect">
            <a:avLst/>
          </a:prstGeom>
          <a:noFill/>
          <a:ln cap="flat" cmpd="sng" w="28575">
            <a:solidFill>
              <a:schemeClr val="lt1"/>
            </a:solidFill>
            <a:prstDash val="solid"/>
            <a:miter lim="8000"/>
            <a:headEnd len="sm" w="sm" type="none"/>
            <a:tailEnd len="sm" w="sm" type="none"/>
          </a:ln>
        </p:spPr>
        <p:txBody>
          <a:bodyPr anchorCtr="0" anchor="t" bIns="25400" lIns="63500" spcFirstLastPara="1" rIns="63500" wrap="square" tIns="25400">
            <a:noAutofit/>
          </a:bodyPr>
          <a:lstStyle/>
          <a:p>
            <a:pPr indent="0" lvl="0" marL="0" marR="0" rtl="0" algn="ctr">
              <a:lnSpc>
                <a:spcPct val="88000"/>
              </a:lnSpc>
              <a:spcBef>
                <a:spcPts val="0"/>
              </a:spcBef>
              <a:spcAft>
                <a:spcPts val="0"/>
              </a:spcAft>
              <a:buNone/>
            </a:pPr>
            <a:r>
              <a:rPr b="1" lang="en-US" sz="1800">
                <a:solidFill>
                  <a:srgbClr val="00B050"/>
                </a:solidFill>
                <a:latin typeface="Calibri"/>
                <a:ea typeface="Calibri"/>
                <a:cs typeface="Calibri"/>
                <a:sym typeface="Calibri"/>
              </a:rPr>
              <a:t>Logic Circuit Description</a:t>
            </a:r>
            <a:br>
              <a:rPr b="1" lang="en-US" sz="1800">
                <a:solidFill>
                  <a:srgbClr val="00B050"/>
                </a:solidFill>
                <a:latin typeface="Calibri"/>
                <a:ea typeface="Calibri"/>
                <a:cs typeface="Calibri"/>
                <a:sym typeface="Calibri"/>
              </a:rPr>
            </a:br>
            <a:r>
              <a:rPr b="1" lang="en-US" sz="1800">
                <a:solidFill>
                  <a:srgbClr val="00B050"/>
                </a:solidFill>
                <a:latin typeface="Calibri"/>
                <a:ea typeface="Calibri"/>
                <a:cs typeface="Calibri"/>
                <a:sym typeface="Calibri"/>
              </a:rPr>
              <a:t>(Circuit Schematic Diagrams)</a:t>
            </a:r>
            <a:endParaRPr/>
          </a:p>
        </p:txBody>
      </p:sp>
      <p:cxnSp>
        <p:nvCxnSpPr>
          <p:cNvPr id="289" name="Google Shape;289;p36"/>
          <p:cNvCxnSpPr/>
          <p:nvPr/>
        </p:nvCxnSpPr>
        <p:spPr>
          <a:xfrm>
            <a:off x="2355723" y="5154988"/>
            <a:ext cx="0" cy="725490"/>
          </a:xfrm>
          <a:prstGeom prst="straightConnector1">
            <a:avLst/>
          </a:prstGeom>
          <a:noFill/>
          <a:ln cap="flat" cmpd="sng" w="28575">
            <a:solidFill>
              <a:schemeClr val="dk1"/>
            </a:solidFill>
            <a:prstDash val="solid"/>
            <a:round/>
            <a:headEnd len="sm" w="sm" type="none"/>
            <a:tailEnd len="lg" w="lg" type="triangle"/>
          </a:ln>
        </p:spPr>
      </p:cxnSp>
      <p:sp>
        <p:nvSpPr>
          <p:cNvPr id="290" name="Google Shape;290;p36"/>
          <p:cNvSpPr/>
          <p:nvPr/>
        </p:nvSpPr>
        <p:spPr>
          <a:xfrm>
            <a:off x="254000" y="5267515"/>
            <a:ext cx="1981200" cy="524246"/>
          </a:xfrm>
          <a:prstGeom prst="rect">
            <a:avLst/>
          </a:prstGeom>
          <a:noFill/>
          <a:ln>
            <a:noFill/>
          </a:ln>
        </p:spPr>
        <p:txBody>
          <a:bodyPr anchorCtr="0" anchor="t" bIns="25400" lIns="63500" spcFirstLastPara="1" rIns="63500" wrap="square" tIns="25400">
            <a:noAutofit/>
          </a:bodyPr>
          <a:lstStyle/>
          <a:p>
            <a:pPr indent="0" lvl="0" marL="0" marR="0" rtl="0" algn="r">
              <a:lnSpc>
                <a:spcPct val="85000"/>
              </a:lnSpc>
              <a:spcBef>
                <a:spcPts val="0"/>
              </a:spcBef>
              <a:spcAft>
                <a:spcPts val="0"/>
              </a:spcAft>
              <a:buNone/>
            </a:pPr>
            <a:r>
              <a:rPr i="1" lang="en-US" sz="1800">
                <a:solidFill>
                  <a:schemeClr val="dk1"/>
                </a:solidFill>
                <a:latin typeface="Calibri"/>
                <a:ea typeface="Calibri"/>
                <a:cs typeface="Calibri"/>
                <a:sym typeface="Calibri"/>
              </a:rPr>
              <a:t>Architecture Implementation</a:t>
            </a:r>
            <a:endParaRPr/>
          </a:p>
        </p:txBody>
      </p:sp>
      <p:sp>
        <p:nvSpPr>
          <p:cNvPr id="291" name="Google Shape;291;p36"/>
          <p:cNvSpPr txBox="1"/>
          <p:nvPr/>
        </p:nvSpPr>
        <p:spPr>
          <a:xfrm>
            <a:off x="182880" y="1280160"/>
            <a:ext cx="8778240" cy="914400"/>
          </a:xfrm>
          <a:prstGeom prst="rect">
            <a:avLst/>
          </a:prstGeom>
          <a:noFill/>
          <a:ln cap="rnd"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lang="en-US" sz="1200">
                <a:solidFill>
                  <a:schemeClr val="dk1"/>
                </a:solidFill>
                <a:latin typeface="Calibri"/>
                <a:ea typeface="Calibri"/>
                <a:cs typeface="Calibri"/>
                <a:sym typeface="Calibri"/>
              </a:rPr>
              <a:t> </a:t>
            </a:r>
            <a:endParaRPr/>
          </a:p>
          <a:p>
            <a:pPr indent="0" lvl="0" marL="0" marR="0" rtl="0" algn="r">
              <a:spcBef>
                <a:spcPts val="600"/>
              </a:spcBef>
              <a:spcAft>
                <a:spcPts val="0"/>
              </a:spcAft>
              <a:buNone/>
            </a:pPr>
            <a:r>
              <a:rPr lang="en-US" sz="1800">
                <a:solidFill>
                  <a:srgbClr val="FF0000"/>
                </a:solidFill>
                <a:latin typeface="Calibri"/>
                <a:ea typeface="Calibri"/>
                <a:cs typeface="Calibri"/>
                <a:sym typeface="Calibri"/>
              </a:rPr>
              <a:t>We are here</a:t>
            </a:r>
            <a:r>
              <a:rPr lang="en-US" sz="1800">
                <a:solidFill>
                  <a:schemeClr val="lt1"/>
                </a:solidFill>
                <a:latin typeface="Calibri"/>
                <a:ea typeface="Calibri"/>
                <a:cs typeface="Calibri"/>
                <a:sym typeface="Calibri"/>
              </a:rPr>
              <a:t>_</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
        <p:nvSpPr>
          <p:cNvPr id="292" name="Google Shape;292;p36"/>
          <p:cNvSpPr txBox="1"/>
          <p:nvPr/>
        </p:nvSpPr>
        <p:spPr>
          <a:xfrm>
            <a:off x="182880" y="2270760"/>
            <a:ext cx="8778300" cy="914400"/>
          </a:xfrm>
          <a:prstGeom prst="rect">
            <a:avLst/>
          </a:prstGeom>
          <a:noFill/>
          <a:ln cap="rnd"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lang="en-US" sz="1200">
                <a:solidFill>
                  <a:schemeClr val="dk1"/>
                </a:solidFill>
                <a:latin typeface="Calibri"/>
                <a:ea typeface="Calibri"/>
                <a:cs typeface="Calibri"/>
                <a:sym typeface="Calibri"/>
              </a:rPr>
              <a:t> </a:t>
            </a:r>
            <a:endParaRPr/>
          </a:p>
          <a:p>
            <a:pPr indent="0" lvl="0" marL="0" marR="0" rtl="0" algn="r">
              <a:spcBef>
                <a:spcPts val="600"/>
              </a:spcBef>
              <a:spcAft>
                <a:spcPts val="0"/>
              </a:spcAft>
              <a:buNone/>
            </a:pPr>
            <a:r>
              <a:rPr lang="en-US" sz="1800">
                <a:solidFill>
                  <a:srgbClr val="FF0000"/>
                </a:solidFill>
                <a:latin typeface="Calibri"/>
                <a:ea typeface="Calibri"/>
                <a:cs typeface="Calibri"/>
                <a:sym typeface="Calibri"/>
              </a:rPr>
              <a:t>We are here</a:t>
            </a:r>
            <a:r>
              <a:rPr lang="en-US" sz="1800">
                <a:solidFill>
                  <a:schemeClr val="lt1"/>
                </a:solidFill>
                <a:latin typeface="Calibri"/>
                <a:ea typeface="Calibri"/>
                <a:cs typeface="Calibri"/>
                <a:sym typeface="Calibri"/>
              </a:rPr>
              <a:t>_</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
        <p:nvSpPr>
          <p:cNvPr id="293" name="Google Shape;293;p36"/>
          <p:cNvSpPr txBox="1"/>
          <p:nvPr/>
        </p:nvSpPr>
        <p:spPr>
          <a:xfrm rot="-1298327">
            <a:off x="3775667" y="2520921"/>
            <a:ext cx="3905857" cy="457872"/>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highlight>
                  <a:srgbClr val="FFFFFF"/>
                </a:highlight>
              </a:rPr>
              <a:t>EVERY COMMAND IS DIRECTLY IMPLEMENTED IN THE HARDWARE</a:t>
            </a:r>
            <a:endParaRPr b="1">
              <a:solidFill>
                <a:srgbClr val="FF0000"/>
              </a:solidFill>
              <a:highlight>
                <a:srgbClr val="FFFFFF"/>
              </a:highlight>
            </a:endParaRPr>
          </a:p>
        </p:txBody>
      </p:sp>
      <p:sp>
        <p:nvSpPr>
          <p:cNvPr id="294" name="Google Shape;294;p3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
        <p:nvSpPr>
          <p:cNvPr id="295" name="Google Shape;295;p3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91"/>
                                        </p:tgtEl>
                                      </p:cBhvr>
                                    </p:animEffect>
                                    <p:set>
                                      <p:cBhvr>
                                        <p:cTn dur="1" fill="hold">
                                          <p:stCondLst>
                                            <p:cond delay="1000"/>
                                          </p:stCondLst>
                                        </p:cTn>
                                        <p:tgtEl>
                                          <p:spTgt spid="29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1000"/>
                                        <p:tgtEl>
                                          <p:spTgt spid="293"/>
                                        </p:tgtEl>
                                        <p:attrNameLst>
                                          <p:attrName>ppt_w</p:attrName>
                                        </p:attrNameLst>
                                      </p:cBhvr>
                                      <p:tavLst>
                                        <p:tav fmla="" tm="0">
                                          <p:val>
                                            <p:strVal val="0"/>
                                          </p:val>
                                        </p:tav>
                                        <p:tav fmla="" tm="100000">
                                          <p:val>
                                            <p:strVal val="#ppt_w"/>
                                          </p:val>
                                        </p:tav>
                                      </p:tavLst>
                                    </p:anim>
                                    <p:anim calcmode="lin" valueType="num">
                                      <p:cBhvr additive="base">
                                        <p:cTn dur="1000"/>
                                        <p:tgtEl>
                                          <p:spTgt spid="29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Font typeface="Calibri"/>
              <a:buNone/>
            </a:pPr>
            <a:r>
              <a:rPr b="0" i="0" lang="en-US" sz="4400" u="none" cap="none" strike="noStrike">
                <a:solidFill>
                  <a:schemeClr val="accent1"/>
                </a:solidFill>
                <a:latin typeface="Calibri"/>
                <a:ea typeface="Calibri"/>
                <a:cs typeface="Calibri"/>
                <a:sym typeface="Calibri"/>
              </a:rPr>
              <a:t>Mainstream ISAs</a:t>
            </a:r>
            <a:endParaRPr b="0" i="0" sz="4400" u="none" cap="none" strike="noStrike">
              <a:solidFill>
                <a:schemeClr val="accent1"/>
              </a:solidFill>
              <a:latin typeface="Calibri"/>
              <a:ea typeface="Calibri"/>
              <a:cs typeface="Calibri"/>
              <a:sym typeface="Calibri"/>
            </a:endParaRPr>
          </a:p>
        </p:txBody>
      </p:sp>
      <p:sp>
        <p:nvSpPr>
          <p:cNvPr id="303" name="Google Shape;303;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CS61C Su1</a:t>
            </a:r>
            <a:r>
              <a:rPr lang="en-US"/>
              <a:t>7</a:t>
            </a:r>
            <a:r>
              <a:rPr lang="en-US" sz="1200">
                <a:solidFill>
                  <a:srgbClr val="888888"/>
                </a:solidFill>
                <a:latin typeface="Calibri"/>
                <a:ea typeface="Calibri"/>
                <a:cs typeface="Calibri"/>
                <a:sym typeface="Calibri"/>
              </a:rPr>
              <a:t> - Lecture 5</a:t>
            </a:r>
            <a:endParaRPr sz="1200">
              <a:solidFill>
                <a:srgbClr val="888888"/>
              </a:solidFill>
              <a:latin typeface="Calibri"/>
              <a:ea typeface="Calibri"/>
              <a:cs typeface="Calibri"/>
              <a:sym typeface="Calibri"/>
            </a:endParaRPr>
          </a:p>
        </p:txBody>
      </p:sp>
      <p:sp>
        <p:nvSpPr>
          <p:cNvPr id="304" name="Google Shape;304;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305" name="Google Shape;305;p37"/>
          <p:cNvPicPr preferRelativeResize="0"/>
          <p:nvPr/>
        </p:nvPicPr>
        <p:blipFill rotWithShape="1">
          <a:blip r:embed="rId3">
            <a:alphaModFix/>
          </a:blip>
          <a:srcRect b="0" l="0" r="0" t="0"/>
          <a:stretch/>
        </p:blipFill>
        <p:spPr>
          <a:xfrm>
            <a:off x="3657600" y="1558137"/>
            <a:ext cx="1828800" cy="541325"/>
          </a:xfrm>
          <a:prstGeom prst="rect">
            <a:avLst/>
          </a:prstGeom>
          <a:noFill/>
          <a:ln>
            <a:noFill/>
          </a:ln>
        </p:spPr>
      </p:pic>
      <p:pic>
        <p:nvPicPr>
          <p:cNvPr id="306" name="Google Shape;306;p37"/>
          <p:cNvPicPr preferRelativeResize="0"/>
          <p:nvPr/>
        </p:nvPicPr>
        <p:blipFill rotWithShape="1">
          <a:blip r:embed="rId4">
            <a:alphaModFix/>
          </a:blip>
          <a:srcRect b="0" l="0" r="0" t="0"/>
          <a:stretch/>
        </p:blipFill>
        <p:spPr>
          <a:xfrm>
            <a:off x="3108960" y="2377440"/>
            <a:ext cx="2926080" cy="2787756"/>
          </a:xfrm>
          <a:prstGeom prst="rect">
            <a:avLst/>
          </a:prstGeom>
          <a:noFill/>
          <a:ln>
            <a:noFill/>
          </a:ln>
        </p:spPr>
      </p:pic>
      <p:pic>
        <p:nvPicPr>
          <p:cNvPr id="307" name="Google Shape;307;p37"/>
          <p:cNvPicPr preferRelativeResize="0"/>
          <p:nvPr/>
        </p:nvPicPr>
        <p:blipFill rotWithShape="1">
          <a:blip r:embed="rId5">
            <a:alphaModFix/>
          </a:blip>
          <a:srcRect b="0" l="0" r="0" t="0"/>
          <a:stretch/>
        </p:blipFill>
        <p:spPr>
          <a:xfrm>
            <a:off x="6126480" y="2377440"/>
            <a:ext cx="2926080" cy="1968454"/>
          </a:xfrm>
          <a:prstGeom prst="rect">
            <a:avLst/>
          </a:prstGeom>
          <a:noFill/>
          <a:ln>
            <a:noFill/>
          </a:ln>
        </p:spPr>
      </p:pic>
      <p:pic>
        <p:nvPicPr>
          <p:cNvPr id="308" name="Google Shape;308;p37"/>
          <p:cNvPicPr preferRelativeResize="0"/>
          <p:nvPr/>
        </p:nvPicPr>
        <p:blipFill rotWithShape="1">
          <a:blip r:embed="rId6">
            <a:alphaModFix/>
          </a:blip>
          <a:srcRect b="0" l="0" r="0" t="0"/>
          <a:stretch/>
        </p:blipFill>
        <p:spPr>
          <a:xfrm>
            <a:off x="91440" y="2377440"/>
            <a:ext cx="2926080" cy="2154659"/>
          </a:xfrm>
          <a:prstGeom prst="rect">
            <a:avLst/>
          </a:prstGeom>
          <a:noFill/>
          <a:ln>
            <a:noFill/>
          </a:ln>
        </p:spPr>
      </p:pic>
      <p:pic>
        <p:nvPicPr>
          <p:cNvPr id="309" name="Google Shape;309;p37"/>
          <p:cNvPicPr preferRelativeResize="0"/>
          <p:nvPr/>
        </p:nvPicPr>
        <p:blipFill rotWithShape="1">
          <a:blip r:embed="rId7">
            <a:alphaModFix/>
          </a:blip>
          <a:srcRect b="0" l="0" r="0" t="0"/>
          <a:stretch/>
        </p:blipFill>
        <p:spPr>
          <a:xfrm>
            <a:off x="865233" y="1371600"/>
            <a:ext cx="1378493" cy="914400"/>
          </a:xfrm>
          <a:prstGeom prst="rect">
            <a:avLst/>
          </a:prstGeom>
          <a:noFill/>
          <a:ln>
            <a:noFill/>
          </a:ln>
        </p:spPr>
      </p:pic>
      <p:pic>
        <p:nvPicPr>
          <p:cNvPr id="310" name="Google Shape;310;p37"/>
          <p:cNvPicPr preferRelativeResize="0"/>
          <p:nvPr/>
        </p:nvPicPr>
        <p:blipFill rotWithShape="1">
          <a:blip r:embed="rId8">
            <a:alphaModFix/>
          </a:blip>
          <a:srcRect b="28294" l="0" r="0" t="29092"/>
          <a:stretch/>
        </p:blipFill>
        <p:spPr>
          <a:xfrm>
            <a:off x="6675120" y="1571623"/>
            <a:ext cx="1828800" cy="514351"/>
          </a:xfrm>
          <a:prstGeom prst="rect">
            <a:avLst/>
          </a:prstGeom>
          <a:noFill/>
          <a:ln>
            <a:noFill/>
          </a:ln>
        </p:spPr>
      </p:pic>
      <p:sp>
        <p:nvSpPr>
          <p:cNvPr id="311" name="Google Shape;311;p37"/>
          <p:cNvSpPr txBox="1"/>
          <p:nvPr/>
        </p:nvSpPr>
        <p:spPr>
          <a:xfrm>
            <a:off x="91440" y="5212080"/>
            <a:ext cx="2926080" cy="10972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Macbooks &amp; PCs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(Core i3, i5, i7, M)</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x86 Instruction Set</a:t>
            </a:r>
            <a:endParaRPr sz="1800">
              <a:solidFill>
                <a:schemeClr val="dk1"/>
              </a:solidFill>
              <a:latin typeface="Calibri"/>
              <a:ea typeface="Calibri"/>
              <a:cs typeface="Calibri"/>
              <a:sym typeface="Calibri"/>
            </a:endParaRPr>
          </a:p>
        </p:txBody>
      </p:sp>
      <p:sp>
        <p:nvSpPr>
          <p:cNvPr id="312" name="Google Shape;312;p37"/>
          <p:cNvSpPr txBox="1"/>
          <p:nvPr/>
        </p:nvSpPr>
        <p:spPr>
          <a:xfrm>
            <a:off x="3108959" y="5212079"/>
            <a:ext cx="2926080" cy="10972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Smartphone-like devices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(iPhone, iPad, Raspberry Pi)</a:t>
            </a:r>
            <a:endParaRPr/>
          </a:p>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9"/>
              </a:rPr>
              <a:t>ARM Instruction Set</a:t>
            </a:r>
            <a:endParaRPr sz="1800">
              <a:solidFill>
                <a:schemeClr val="dk1"/>
              </a:solidFill>
              <a:latin typeface="Calibri"/>
              <a:ea typeface="Calibri"/>
              <a:cs typeface="Calibri"/>
              <a:sym typeface="Calibri"/>
            </a:endParaRPr>
          </a:p>
        </p:txBody>
      </p:sp>
      <p:sp>
        <p:nvSpPr>
          <p:cNvPr id="313" name="Google Shape;313;p37"/>
          <p:cNvSpPr txBox="1"/>
          <p:nvPr/>
        </p:nvSpPr>
        <p:spPr>
          <a:xfrm>
            <a:off x="6126478" y="5212080"/>
            <a:ext cx="2926080" cy="10972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Digital home &amp; networking equipment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(Blu-ray, PlayStation 2)</a:t>
            </a:r>
            <a:endParaRPr/>
          </a:p>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10"/>
              </a:rPr>
              <a:t>MIPS Instruction Set</a:t>
            </a:r>
            <a:endParaRPr sz="1800">
              <a:solidFill>
                <a:schemeClr val="dk1"/>
              </a:solidFill>
              <a:latin typeface="Calibri"/>
              <a:ea typeface="Calibri"/>
              <a:cs typeface="Calibri"/>
              <a:sym typeface="Calibri"/>
            </a:endParaRPr>
          </a:p>
        </p:txBody>
      </p:sp>
      <p:sp>
        <p:nvSpPr>
          <p:cNvPr id="314" name="Google Shape;314;p3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r>
              <a:rPr lang="en-US" sz="1200">
                <a:solidFill>
                  <a:srgbClr val="888888"/>
                </a:solidFill>
                <a:latin typeface="Calibri"/>
                <a:ea typeface="Calibri"/>
                <a:cs typeface="Calibri"/>
                <a:sym typeface="Calibri"/>
              </a:rPr>
              <a:t>/2</a:t>
            </a:r>
            <a:r>
              <a:rPr lang="en-US"/>
              <a:t>6</a:t>
            </a:r>
            <a:r>
              <a:rPr lang="en-US" sz="1200">
                <a:solidFill>
                  <a:srgbClr val="888888"/>
                </a:solidFill>
                <a:latin typeface="Calibri"/>
                <a:ea typeface="Calibri"/>
                <a:cs typeface="Calibri"/>
                <a:sym typeface="Calibri"/>
              </a:rPr>
              <a:t>/201</a:t>
            </a:r>
            <a:r>
              <a:rPr lang="en-US"/>
              <a:t>7</a:t>
            </a:r>
            <a:endParaRPr sz="1200">
              <a:solidFill>
                <a:srgbClr val="888888"/>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S61C">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S61C">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